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3.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6" r:id="rId1"/>
    <p:sldMasterId id="2147483720" r:id="rId2"/>
    <p:sldMasterId id="2147483734" r:id="rId3"/>
    <p:sldMasterId id="2147483748" r:id="rId4"/>
    <p:sldMasterId id="2147483804" r:id="rId5"/>
    <p:sldMasterId id="2147483832" r:id="rId6"/>
    <p:sldMasterId id="2147483846" r:id="rId7"/>
    <p:sldMasterId id="2147483916" r:id="rId8"/>
    <p:sldMasterId id="2147483944" r:id="rId9"/>
    <p:sldMasterId id="2147483958" r:id="rId10"/>
    <p:sldMasterId id="2147484014" r:id="rId11"/>
    <p:sldMasterId id="2147484028" r:id="rId12"/>
    <p:sldMasterId id="2147484070" r:id="rId13"/>
    <p:sldMasterId id="2147484084" r:id="rId14"/>
    <p:sldMasterId id="2147484098" r:id="rId15"/>
    <p:sldMasterId id="2147484112" r:id="rId16"/>
    <p:sldMasterId id="2147484154" r:id="rId17"/>
  </p:sldMasterIdLst>
  <p:notesMasterIdLst>
    <p:notesMasterId r:id="rId102"/>
  </p:notesMasterIdLst>
  <p:handoutMasterIdLst>
    <p:handoutMasterId r:id="rId103"/>
  </p:handoutMasterIdLst>
  <p:sldIdLst>
    <p:sldId id="256" r:id="rId18"/>
    <p:sldId id="540" r:id="rId19"/>
    <p:sldId id="539" r:id="rId20"/>
    <p:sldId id="399" r:id="rId21"/>
    <p:sldId id="405" r:id="rId22"/>
    <p:sldId id="397" r:id="rId23"/>
    <p:sldId id="545" r:id="rId24"/>
    <p:sldId id="544" r:id="rId25"/>
    <p:sldId id="396" r:id="rId26"/>
    <p:sldId id="406" r:id="rId27"/>
    <p:sldId id="368" r:id="rId28"/>
    <p:sldId id="407" r:id="rId29"/>
    <p:sldId id="551" r:id="rId30"/>
    <p:sldId id="552" r:id="rId31"/>
    <p:sldId id="411" r:id="rId32"/>
    <p:sldId id="422" r:id="rId33"/>
    <p:sldId id="404" r:id="rId34"/>
    <p:sldId id="421" r:id="rId35"/>
    <p:sldId id="559" r:id="rId36"/>
    <p:sldId id="562" r:id="rId37"/>
    <p:sldId id="563" r:id="rId38"/>
    <p:sldId id="564" r:id="rId39"/>
    <p:sldId id="565" r:id="rId40"/>
    <p:sldId id="566" r:id="rId41"/>
    <p:sldId id="567" r:id="rId42"/>
    <p:sldId id="568" r:id="rId43"/>
    <p:sldId id="623" r:id="rId44"/>
    <p:sldId id="569" r:id="rId45"/>
    <p:sldId id="570" r:id="rId46"/>
    <p:sldId id="572" r:id="rId47"/>
    <p:sldId id="574" r:id="rId48"/>
    <p:sldId id="429" r:id="rId49"/>
    <p:sldId id="575" r:id="rId50"/>
    <p:sldId id="576" r:id="rId51"/>
    <p:sldId id="430" r:id="rId52"/>
    <p:sldId id="520" r:id="rId53"/>
    <p:sldId id="519" r:id="rId54"/>
    <p:sldId id="514" r:id="rId55"/>
    <p:sldId id="523" r:id="rId56"/>
    <p:sldId id="425" r:id="rId57"/>
    <p:sldId id="580" r:id="rId58"/>
    <p:sldId id="599" r:id="rId59"/>
    <p:sldId id="584" r:id="rId60"/>
    <p:sldId id="492" r:id="rId61"/>
    <p:sldId id="525" r:id="rId62"/>
    <p:sldId id="524" r:id="rId63"/>
    <p:sldId id="453" r:id="rId64"/>
    <p:sldId id="455" r:id="rId65"/>
    <p:sldId id="456" r:id="rId66"/>
    <p:sldId id="471" r:id="rId67"/>
    <p:sldId id="470" r:id="rId68"/>
    <p:sldId id="472" r:id="rId69"/>
    <p:sldId id="585" r:id="rId70"/>
    <p:sldId id="604" r:id="rId71"/>
    <p:sldId id="605" r:id="rId72"/>
    <p:sldId id="589" r:id="rId73"/>
    <p:sldId id="536" r:id="rId74"/>
    <p:sldId id="478" r:id="rId75"/>
    <p:sldId id="590" r:id="rId76"/>
    <p:sldId id="591" r:id="rId77"/>
    <p:sldId id="594" r:id="rId78"/>
    <p:sldId id="592" r:id="rId79"/>
    <p:sldId id="593" r:id="rId80"/>
    <p:sldId id="482" r:id="rId81"/>
    <p:sldId id="483" r:id="rId82"/>
    <p:sldId id="484" r:id="rId83"/>
    <p:sldId id="485" r:id="rId84"/>
    <p:sldId id="486" r:id="rId85"/>
    <p:sldId id="595" r:id="rId86"/>
    <p:sldId id="596" r:id="rId87"/>
    <p:sldId id="597" r:id="rId88"/>
    <p:sldId id="464" r:id="rId89"/>
    <p:sldId id="465" r:id="rId90"/>
    <p:sldId id="614" r:id="rId91"/>
    <p:sldId id="459" r:id="rId92"/>
    <p:sldId id="496" r:id="rId93"/>
    <p:sldId id="606" r:id="rId94"/>
    <p:sldId id="607" r:id="rId95"/>
    <p:sldId id="612" r:id="rId96"/>
    <p:sldId id="609" r:id="rId97"/>
    <p:sldId id="610" r:id="rId98"/>
    <p:sldId id="473" r:id="rId99"/>
    <p:sldId id="299" r:id="rId100"/>
    <p:sldId id="613" r:id="rId101"/>
  </p:sldIdLst>
  <p:sldSz cx="9144000" cy="6858000" type="screen4x3"/>
  <p:notesSz cx="6858000" cy="9686925"/>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A1ACF"/>
    <a:srgbClr val="FFCCCC"/>
    <a:srgbClr val="FDA07B"/>
    <a:srgbClr val="FFFF99"/>
    <a:srgbClr val="FFFF00"/>
    <a:srgbClr val="FFFFCC"/>
    <a:srgbClr val="E96F2B"/>
    <a:srgbClr val="EFFBF8"/>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handoutMaster" Target="handoutMasters/handout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5441656271666021"/>
          <c:y val="0"/>
        </c:manualLayout>
      </c:layout>
      <c:overlay val="0"/>
      <c:txPr>
        <a:bodyPr/>
        <a:lstStyle/>
        <a:p>
          <a:pPr>
            <a:defRPr>
              <a:latin typeface="Tahoma" pitchFamily="34" charset="0"/>
              <a:cs typeface="Tahoma" pitchFamily="34" charset="0"/>
            </a:defRPr>
          </a:pPr>
          <a:endParaRPr lang="en-US"/>
        </a:p>
      </c:txPr>
    </c:title>
    <c:autoTitleDeleted val="0"/>
    <c:plotArea>
      <c:layout/>
      <c:pieChart>
        <c:varyColors val="1"/>
        <c:ser>
          <c:idx val="0"/>
          <c:order val="0"/>
          <c:tx>
            <c:strRef>
              <c:f>Sheet1!$A$1</c:f>
              <c:strCache>
                <c:ptCount val="1"/>
                <c:pt idx="0">
                  <c:v>Estimation of effectiveness</c:v>
                </c:pt>
              </c:strCache>
            </c:strRef>
          </c:tx>
          <c:dPt>
            <c:idx val="1"/>
            <c:bubble3D val="0"/>
            <c:explosion val="14"/>
          </c:dPt>
          <c:cat>
            <c:multiLvlStrRef>
              <c:f>Sheet1!#REF!</c:f>
            </c:multiLvlStrRef>
          </c:cat>
          <c:val>
            <c:numRef>
              <c:f>Sheet1!$A$2:$A$3</c:f>
              <c:numCache>
                <c:formatCode>General</c:formatCode>
                <c:ptCount val="2"/>
                <c:pt idx="0">
                  <c:v>7.5</c:v>
                </c:pt>
                <c:pt idx="1">
                  <c:v>2.5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ln w="25400">
      <a:solidFill>
        <a:schemeClr val="tx1"/>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 y="1"/>
            <a:ext cx="2971496" cy="484997"/>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algn="l" defTabSz="949325">
              <a:defRPr sz="1200" smtClean="0"/>
            </a:lvl1pPr>
          </a:lstStyle>
          <a:p>
            <a:pPr>
              <a:defRPr/>
            </a:pPr>
            <a:endParaRPr lang="en-US"/>
          </a:p>
        </p:txBody>
      </p:sp>
      <p:sp>
        <p:nvSpPr>
          <p:cNvPr id="112643" name="Rectangle 3"/>
          <p:cNvSpPr>
            <a:spLocks noGrp="1" noChangeArrowheads="1"/>
          </p:cNvSpPr>
          <p:nvPr>
            <p:ph type="dt" sz="quarter" idx="1"/>
          </p:nvPr>
        </p:nvSpPr>
        <p:spPr bwMode="auto">
          <a:xfrm>
            <a:off x="3884985" y="1"/>
            <a:ext cx="2971496" cy="484997"/>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algn="r" defTabSz="949325">
              <a:defRPr sz="1200" smtClean="0"/>
            </a:lvl1pPr>
          </a:lstStyle>
          <a:p>
            <a:pPr>
              <a:defRPr/>
            </a:pPr>
            <a:endParaRPr lang="en-US"/>
          </a:p>
        </p:txBody>
      </p:sp>
      <p:sp>
        <p:nvSpPr>
          <p:cNvPr id="112644" name="Rectangle 4"/>
          <p:cNvSpPr>
            <a:spLocks noGrp="1" noChangeArrowheads="1"/>
          </p:cNvSpPr>
          <p:nvPr>
            <p:ph type="ftr" sz="quarter" idx="2"/>
          </p:nvPr>
        </p:nvSpPr>
        <p:spPr bwMode="auto">
          <a:xfrm>
            <a:off x="1" y="9200301"/>
            <a:ext cx="2971496" cy="484997"/>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algn="l" defTabSz="949325">
              <a:defRPr sz="1200" smtClean="0"/>
            </a:lvl1pPr>
          </a:lstStyle>
          <a:p>
            <a:pPr>
              <a:defRPr/>
            </a:pPr>
            <a:endParaRPr lang="en-US"/>
          </a:p>
        </p:txBody>
      </p:sp>
      <p:sp>
        <p:nvSpPr>
          <p:cNvPr id="112645" name="Rectangle 5"/>
          <p:cNvSpPr>
            <a:spLocks noGrp="1" noChangeArrowheads="1"/>
          </p:cNvSpPr>
          <p:nvPr>
            <p:ph type="sldNum" sz="quarter" idx="3"/>
          </p:nvPr>
        </p:nvSpPr>
        <p:spPr bwMode="auto">
          <a:xfrm>
            <a:off x="3884985" y="9200301"/>
            <a:ext cx="2971496" cy="484997"/>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algn="r" defTabSz="949325">
              <a:defRPr sz="1200" smtClean="0"/>
            </a:lvl1pPr>
          </a:lstStyle>
          <a:p>
            <a:pPr>
              <a:defRPr/>
            </a:pPr>
            <a:fld id="{BCDAA287-62B1-4087-905A-B28AD44B26C7}" type="slidenum">
              <a:rPr lang="en-US"/>
              <a:pPr>
                <a:defRPr/>
              </a:pPr>
              <a:t>‹#›</a:t>
            </a:fld>
            <a:endParaRPr lang="en-US"/>
          </a:p>
        </p:txBody>
      </p:sp>
    </p:spTree>
    <p:extLst>
      <p:ext uri="{BB962C8B-B14F-4D97-AF65-F5344CB8AC3E}">
        <p14:creationId xmlns:p14="http://schemas.microsoft.com/office/powerpoint/2010/main" val="188112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71496" cy="484997"/>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algn="l" defTabSz="949325">
              <a:defRPr sz="1200" smtClean="0"/>
            </a:lvl1pPr>
          </a:lstStyle>
          <a:p>
            <a:pPr>
              <a:defRPr/>
            </a:pPr>
            <a:endParaRPr lang="en-US"/>
          </a:p>
        </p:txBody>
      </p:sp>
      <p:sp>
        <p:nvSpPr>
          <p:cNvPr id="103427" name="Rectangle 3"/>
          <p:cNvSpPr>
            <a:spLocks noGrp="1" noChangeArrowheads="1"/>
          </p:cNvSpPr>
          <p:nvPr>
            <p:ph type="dt" idx="1"/>
          </p:nvPr>
        </p:nvSpPr>
        <p:spPr bwMode="auto">
          <a:xfrm>
            <a:off x="3884985" y="1"/>
            <a:ext cx="2971496" cy="484997"/>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lvl1pPr algn="r" defTabSz="949325">
              <a:defRPr sz="1200" smtClean="0"/>
            </a:lvl1pPr>
          </a:lstStyle>
          <a:p>
            <a:pPr>
              <a:defRPr/>
            </a:pPr>
            <a:endParaRPr lang="en-US"/>
          </a:p>
        </p:txBody>
      </p:sp>
      <p:sp>
        <p:nvSpPr>
          <p:cNvPr id="67588" name="Rectangle 4"/>
          <p:cNvSpPr>
            <a:spLocks noGrp="1" noRot="1" noChangeAspect="1" noChangeArrowheads="1" noTextEdit="1"/>
          </p:cNvSpPr>
          <p:nvPr>
            <p:ph type="sldImg" idx="2"/>
          </p:nvPr>
        </p:nvSpPr>
        <p:spPr bwMode="auto">
          <a:xfrm>
            <a:off x="1008063" y="725488"/>
            <a:ext cx="4841875" cy="36322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685497" y="4600965"/>
            <a:ext cx="5487008" cy="4360092"/>
          </a:xfrm>
          <a:prstGeom prst="rect">
            <a:avLst/>
          </a:prstGeom>
          <a:noFill/>
          <a:ln w="9525">
            <a:noFill/>
            <a:miter lim="800000"/>
            <a:headEnd/>
            <a:tailEnd/>
          </a:ln>
          <a:effectLst/>
        </p:spPr>
        <p:txBody>
          <a:bodyPr vert="horz" wrap="square" lIns="94915" tIns="47457" rIns="94915" bIns="47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1" y="9200301"/>
            <a:ext cx="2971496" cy="484997"/>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algn="l" defTabSz="949325">
              <a:defRPr sz="1200" smtClean="0"/>
            </a:lvl1pPr>
          </a:lstStyle>
          <a:p>
            <a:pPr>
              <a:defRPr/>
            </a:pPr>
            <a:endParaRPr lang="en-US"/>
          </a:p>
        </p:txBody>
      </p:sp>
      <p:sp>
        <p:nvSpPr>
          <p:cNvPr id="103431" name="Rectangle 7"/>
          <p:cNvSpPr>
            <a:spLocks noGrp="1" noChangeArrowheads="1"/>
          </p:cNvSpPr>
          <p:nvPr>
            <p:ph type="sldNum" sz="quarter" idx="5"/>
          </p:nvPr>
        </p:nvSpPr>
        <p:spPr bwMode="auto">
          <a:xfrm>
            <a:off x="3884985" y="9200301"/>
            <a:ext cx="2971496" cy="484997"/>
          </a:xfrm>
          <a:prstGeom prst="rect">
            <a:avLst/>
          </a:prstGeom>
          <a:noFill/>
          <a:ln w="9525">
            <a:noFill/>
            <a:miter lim="800000"/>
            <a:headEnd/>
            <a:tailEnd/>
          </a:ln>
          <a:effectLst/>
        </p:spPr>
        <p:txBody>
          <a:bodyPr vert="horz" wrap="square" lIns="94915" tIns="47457" rIns="94915" bIns="47457" numCol="1" anchor="b" anchorCtr="0" compatLnSpc="1">
            <a:prstTxWarp prst="textNoShape">
              <a:avLst/>
            </a:prstTxWarp>
          </a:bodyPr>
          <a:lstStyle>
            <a:lvl1pPr algn="r" defTabSz="949325">
              <a:defRPr sz="1200" smtClean="0"/>
            </a:lvl1pPr>
          </a:lstStyle>
          <a:p>
            <a:pPr>
              <a:defRPr/>
            </a:pPr>
            <a:fld id="{AEC00954-33EF-49D3-9004-7FBE4DA57DCE}" type="slidenum">
              <a:rPr lang="en-US"/>
              <a:pPr>
                <a:defRPr/>
              </a:pPr>
              <a:t>‹#›</a:t>
            </a:fld>
            <a:endParaRPr lang="en-US"/>
          </a:p>
        </p:txBody>
      </p:sp>
    </p:spTree>
    <p:extLst>
      <p:ext uri="{BB962C8B-B14F-4D97-AF65-F5344CB8AC3E}">
        <p14:creationId xmlns:p14="http://schemas.microsoft.com/office/powerpoint/2010/main" val="3568435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68A6E-CFFA-4841-8E29-3C99DD3BEAAD}" type="slidenum">
              <a:rPr lang="en-GB">
                <a:solidFill>
                  <a:prstClr val="black"/>
                </a:solidFill>
              </a:rPr>
              <a:pPr/>
              <a:t>14</a:t>
            </a:fld>
            <a:endParaRPr lang="en-GB">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GB"/>
              <a:t>Levinas not commonly associated with humanism: but critical of it because emphasis on man as free, self-creating source not sufficiently human</a:t>
            </a:r>
          </a:p>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theory and practice</a:t>
            </a:r>
            <a:endParaRPr lang="en-GB" dirty="0"/>
          </a:p>
        </p:txBody>
      </p:sp>
      <p:sp>
        <p:nvSpPr>
          <p:cNvPr id="4" name="Slide Number Placeholder 3"/>
          <p:cNvSpPr>
            <a:spLocks noGrp="1"/>
          </p:cNvSpPr>
          <p:nvPr>
            <p:ph type="sldNum" sz="quarter" idx="10"/>
          </p:nvPr>
        </p:nvSpPr>
        <p:spPr/>
        <p:txBody>
          <a:bodyPr/>
          <a:lstStyle/>
          <a:p>
            <a:pPr>
              <a:defRPr/>
            </a:pPr>
            <a:fld id="{AEC00954-33EF-49D3-9004-7FBE4DA57DCE}"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49351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theory and practice</a:t>
            </a:r>
            <a:endParaRPr lang="en-GB" dirty="0"/>
          </a:p>
        </p:txBody>
      </p:sp>
      <p:sp>
        <p:nvSpPr>
          <p:cNvPr id="4" name="Slide Number Placeholder 3"/>
          <p:cNvSpPr>
            <a:spLocks noGrp="1"/>
          </p:cNvSpPr>
          <p:nvPr>
            <p:ph type="sldNum" sz="quarter" idx="10"/>
          </p:nvPr>
        </p:nvSpPr>
        <p:spPr/>
        <p:txBody>
          <a:bodyPr/>
          <a:lstStyle/>
          <a:p>
            <a:pPr>
              <a:defRPr/>
            </a:pPr>
            <a:fld id="{AEC00954-33EF-49D3-9004-7FBE4DA57DCE}"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49351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87893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4692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0021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7165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8238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9988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460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932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223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762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25241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5161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00681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60429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323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500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46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7685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0581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55362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10932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750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66939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654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87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779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7834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4109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277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4903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6407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8057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1197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004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6071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4081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5083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259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3753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5865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2737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207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5619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8773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7554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48548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664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1120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121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6629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3892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9154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6839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23831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152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663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93252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5769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4613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318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5021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3624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0045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82936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3763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98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509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703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5750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7216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3134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4134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6680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1610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2831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8819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66090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545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15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0279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137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107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170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263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7717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75479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2169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4613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9300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003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1822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466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49150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0964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874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3553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52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4075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0300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08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697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7918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0970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3744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1590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7986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180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7651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0615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165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3497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510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2359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62903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2667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542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74366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773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9418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15461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0473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50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8348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06336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762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2099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6026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266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8494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42780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809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12657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25445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1270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07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37984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3115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9840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923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4228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415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40491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7027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5892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990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45921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278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213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6855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019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3123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600200"/>
            <a:ext cx="3962400" cy="4525963"/>
          </a:xfrm>
        </p:spPr>
        <p:txBody>
          <a:bodyPr/>
          <a:lstStyle>
            <a:lvl1pPr>
              <a:defRPr sz="280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90448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9597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19251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5703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4683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8745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46853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8270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971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0205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2813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9322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350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797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4521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4767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1382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82920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263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8024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3377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2958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9245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0301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519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9005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7387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8717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0591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5234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9916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37780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17783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8317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51141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5839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71663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4633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7650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8793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491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8452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1138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2557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433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72C98-9C0E-4D20-BB4B-E9F9F3706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11448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74638"/>
            <a:ext cx="201771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274638"/>
            <a:ext cx="59055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E6AB54-97D6-45FA-9C7B-2DBBB553C0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5035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13EA56-BE60-42DA-856A-10E66E321B8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1188" y="1600200"/>
            <a:ext cx="39608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724400" y="1600200"/>
            <a:ext cx="3962400" cy="4525963"/>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2199A-454E-4198-90E5-AB6F4C6A4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2764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1188" y="274638"/>
            <a:ext cx="8075612"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CBD79A-C66E-4C8F-AB4D-69E6A4440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72602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homa" pitchFamily="34" charset="0"/>
                <a:cs typeface="Tahoma"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1A2A4-452B-43E4-A5EA-BBE7EBDC19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280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F6337E-EAD0-4ABD-AD61-71C6911A72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9058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62A65-2426-493D-B747-965220072B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07907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600200"/>
            <a:ext cx="39608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16002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032950-30A1-4164-9521-732FEA8D34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21188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28A748-CA38-4A8D-A4B2-1A66E2B817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9667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C7D6B-665F-47F9-A44B-76D6B9F910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258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87BD3EB-9B12-477E-AE92-D1ED04971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8729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25B4F-0387-415C-8DE5-7649281D9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5602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1.jpe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media/image1.jpeg"/><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jpe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jpe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jpe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118448"/>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965298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21776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488193"/>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801341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707067"/>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53925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874755"/>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8969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802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9202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6836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0482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92415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73032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11188" y="274638"/>
            <a:ext cx="8075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4" name="Rectangle 4"/>
          <p:cNvSpPr>
            <a:spLocks noGrp="1" noChangeArrowheads="1"/>
          </p:cNvSpPr>
          <p:nvPr>
            <p:ph type="dt" sz="half" idx="2"/>
          </p:nvPr>
        </p:nvSpPr>
        <p:spPr bwMode="auto">
          <a:xfrm>
            <a:off x="611188" y="6245225"/>
            <a:ext cx="1979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solidFill>
                <a:srgbClr val="000000"/>
              </a:solidFill>
            </a:endParaRPr>
          </a:p>
        </p:txBody>
      </p:sp>
      <p:sp>
        <p:nvSpPr>
          <p:cNvPr id="76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76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ECD5F52-7189-43C7-8A12-AEFD734CB7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53915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luralistictherapy.com/" TargetMode="External"/><Relationship Id="rId2" Type="http://schemas.openxmlformats.org/officeDocument/2006/relationships/hyperlink" Target="mailto:mick.cooper@strath.ac.u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211960" y="5157192"/>
            <a:ext cx="4392488" cy="1291585"/>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5122" name="Rectangle 2"/>
          <p:cNvSpPr>
            <a:spLocks noGrp="1" noChangeArrowheads="1"/>
          </p:cNvSpPr>
          <p:nvPr>
            <p:ph type="ctrTitle"/>
          </p:nvPr>
        </p:nvSpPr>
        <p:spPr>
          <a:xfrm>
            <a:off x="539552" y="650255"/>
            <a:ext cx="8157157" cy="1181100"/>
          </a:xfrm>
        </p:spPr>
        <p:txBody>
          <a:bodyPr/>
          <a:lstStyle/>
          <a:p>
            <a:pPr eaLnBrk="1" hangingPunct="1"/>
            <a:r>
              <a:rPr lang="en-GB" sz="5500" dirty="0" smtClean="0"/>
              <a:t>Pluralistic counselling and psychotherapy</a:t>
            </a:r>
          </a:p>
        </p:txBody>
      </p:sp>
      <p:sp>
        <p:nvSpPr>
          <p:cNvPr id="5123" name="Rectangle 3"/>
          <p:cNvSpPr>
            <a:spLocks noGrp="1" noChangeArrowheads="1"/>
          </p:cNvSpPr>
          <p:nvPr>
            <p:ph type="subTitle" idx="1"/>
          </p:nvPr>
        </p:nvSpPr>
        <p:spPr>
          <a:xfrm>
            <a:off x="4427984" y="2421714"/>
            <a:ext cx="4176464" cy="2279650"/>
          </a:xfrm>
        </p:spPr>
        <p:txBody>
          <a:bodyPr/>
          <a:lstStyle/>
          <a:p>
            <a:pPr algn="r" eaLnBrk="1" hangingPunct="1"/>
            <a:r>
              <a:rPr lang="en-GB" sz="2800" dirty="0" smtClean="0"/>
              <a:t>Mick Cooper</a:t>
            </a:r>
          </a:p>
          <a:p>
            <a:pPr algn="r" eaLnBrk="1" hangingPunct="1"/>
            <a:r>
              <a:rPr lang="en-GB" sz="2800" dirty="0" smtClean="0"/>
              <a:t>Professor of Counselling</a:t>
            </a:r>
          </a:p>
          <a:p>
            <a:pPr algn="r" eaLnBrk="1" hangingPunct="1"/>
            <a:r>
              <a:rPr lang="en-GB" sz="2800" dirty="0" smtClean="0"/>
              <a:t>University of Strathclyde</a:t>
            </a:r>
          </a:p>
          <a:p>
            <a:pPr algn="r" eaLnBrk="1" hangingPunct="1"/>
            <a:r>
              <a:rPr lang="en-GB" sz="2200" dirty="0" smtClean="0">
                <a:hlinkClick r:id="rId2"/>
              </a:rPr>
              <a:t>mick.cooper@strath.ac.uk</a:t>
            </a:r>
            <a:endParaRPr lang="en-GB" sz="2200" dirty="0" smtClean="0"/>
          </a:p>
          <a:p>
            <a:pPr algn="r" eaLnBrk="1" hangingPunct="1"/>
            <a:r>
              <a:rPr lang="en-GB" sz="2200" dirty="0" smtClean="0">
                <a:hlinkClick r:id="rId3"/>
              </a:rPr>
              <a:t>www.pluralistictherapy.com</a:t>
            </a:r>
            <a:endParaRPr lang="en-GB" sz="2200" dirty="0" smtClean="0"/>
          </a:p>
          <a:p>
            <a:pPr algn="r" eaLnBrk="1" hangingPunct="1"/>
            <a:endParaRPr lang="en-GB" sz="2200" dirty="0" smtClean="0"/>
          </a:p>
          <a:p>
            <a:pPr algn="r" eaLnBrk="1" hangingPunct="1"/>
            <a:r>
              <a:rPr lang="en-GB" sz="2200" dirty="0" smtClean="0"/>
              <a:t>With thanks to John McLeod,  Katherine McArthur and all the clients who contributed data</a:t>
            </a:r>
          </a:p>
        </p:txBody>
      </p:sp>
      <p:sp>
        <p:nvSpPr>
          <p:cNvPr id="5124" name="Text Box 5"/>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pic>
        <p:nvPicPr>
          <p:cNvPr id="5" name="Picture 4" descr="Cooper  McLeod_Pluralistic Counselling"/>
          <p:cNvPicPr>
            <a:picLocks noChangeAspect="1" noChangeArrowheads="1"/>
          </p:cNvPicPr>
          <p:nvPr/>
        </p:nvPicPr>
        <p:blipFill>
          <a:blip r:embed="rId4" cstate="print"/>
          <a:srcRect/>
          <a:stretch>
            <a:fillRect/>
          </a:stretch>
        </p:blipFill>
        <p:spPr bwMode="auto">
          <a:xfrm>
            <a:off x="827584" y="2420888"/>
            <a:ext cx="2880320" cy="409989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Diversity at individual level</a:t>
            </a:r>
            <a:endParaRPr lang="en-GB" dirty="0"/>
          </a:p>
        </p:txBody>
      </p:sp>
      <p:sp>
        <p:nvSpPr>
          <p:cNvPr id="3" name="Content Placeholder 2"/>
          <p:cNvSpPr>
            <a:spLocks noGrp="1"/>
          </p:cNvSpPr>
          <p:nvPr>
            <p:ph idx="1"/>
          </p:nvPr>
        </p:nvSpPr>
        <p:spPr/>
        <p:txBody>
          <a:bodyPr/>
          <a:lstStyle/>
          <a:p>
            <a:r>
              <a:rPr lang="en-GB" dirty="0" smtClean="0"/>
              <a:t>Even at level of individual clients, often multiple wants and needs that do not fit neatly into one particular orientation</a:t>
            </a:r>
            <a:endParaRPr lang="en-GB" dirty="0"/>
          </a:p>
        </p:txBody>
      </p:sp>
    </p:spTree>
    <p:extLst>
      <p:ext uri="{BB962C8B-B14F-4D97-AF65-F5344CB8AC3E}">
        <p14:creationId xmlns:p14="http://schemas.microsoft.com/office/powerpoint/2010/main" val="391241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4000" dirty="0" smtClean="0"/>
              <a:t>Ashok: Helpful aspects of therapy</a:t>
            </a:r>
          </a:p>
        </p:txBody>
      </p:sp>
      <p:sp>
        <p:nvSpPr>
          <p:cNvPr id="32771" name="Rectangle 3"/>
          <p:cNvSpPr>
            <a:spLocks noGrp="1" noChangeArrowheads="1"/>
          </p:cNvSpPr>
          <p:nvPr>
            <p:ph type="body" idx="1"/>
          </p:nvPr>
        </p:nvSpPr>
        <p:spPr>
          <a:xfrm>
            <a:off x="611188" y="1600200"/>
            <a:ext cx="5329237" cy="4525963"/>
          </a:xfrm>
        </p:spPr>
        <p:txBody>
          <a:bodyPr/>
          <a:lstStyle/>
          <a:p>
            <a:pPr eaLnBrk="1" hangingPunct="1">
              <a:lnSpc>
                <a:spcPct val="90000"/>
              </a:lnSpc>
            </a:pPr>
            <a:r>
              <a:rPr lang="en-GB" sz="2400" dirty="0" smtClean="0"/>
              <a:t>Just talking</a:t>
            </a:r>
            <a:endParaRPr lang="en-GB" sz="2400" dirty="0" smtClean="0">
              <a:sym typeface="Wingdings" pitchFamily="2" charset="2"/>
            </a:endParaRPr>
          </a:p>
          <a:p>
            <a:pPr eaLnBrk="1" hangingPunct="1">
              <a:lnSpc>
                <a:spcPct val="90000"/>
              </a:lnSpc>
            </a:pPr>
            <a:r>
              <a:rPr lang="en-GB" sz="2400" dirty="0" smtClean="0"/>
              <a:t>Focusing on practical solutions to problems</a:t>
            </a:r>
            <a:endParaRPr lang="en-GB" sz="2400" dirty="0" smtClean="0">
              <a:sym typeface="Wingdings" pitchFamily="2" charset="2"/>
            </a:endParaRPr>
          </a:p>
          <a:p>
            <a:pPr eaLnBrk="1" hangingPunct="1">
              <a:lnSpc>
                <a:spcPct val="90000"/>
              </a:lnSpc>
            </a:pPr>
            <a:r>
              <a:rPr lang="en-GB" sz="2400" dirty="0" smtClean="0"/>
              <a:t>Looking at each relationship with a man in the past and seeing what attracted me to them</a:t>
            </a:r>
            <a:endParaRPr lang="en-GB" sz="2400" dirty="0" smtClean="0">
              <a:sym typeface="Wingdings" pitchFamily="2" charset="2"/>
            </a:endParaRPr>
          </a:p>
          <a:p>
            <a:pPr eaLnBrk="1" hangingPunct="1">
              <a:lnSpc>
                <a:spcPct val="90000"/>
              </a:lnSpc>
            </a:pPr>
            <a:r>
              <a:rPr lang="en-GB" sz="2400" dirty="0" smtClean="0"/>
              <a:t>Realising that I am loved</a:t>
            </a:r>
            <a:endParaRPr lang="en-GB" sz="2400" dirty="0" smtClean="0">
              <a:sym typeface="Wingdings" pitchFamily="2" charset="2"/>
            </a:endParaRPr>
          </a:p>
          <a:p>
            <a:pPr eaLnBrk="1" hangingPunct="1">
              <a:lnSpc>
                <a:spcPct val="90000"/>
              </a:lnSpc>
            </a:pPr>
            <a:r>
              <a:rPr lang="en-GB" sz="2400" dirty="0" smtClean="0"/>
              <a:t>Deciding to look forward and turn a corner</a:t>
            </a:r>
            <a:endParaRPr lang="en-GB" sz="2400" dirty="0" smtClean="0">
              <a:sym typeface="Wingdings" pitchFamily="2" charset="2"/>
            </a:endParaRPr>
          </a:p>
          <a:p>
            <a:pPr eaLnBrk="1" hangingPunct="1">
              <a:lnSpc>
                <a:spcPct val="90000"/>
              </a:lnSpc>
            </a:pPr>
            <a:r>
              <a:rPr lang="en-GB" sz="2400" dirty="0" smtClean="0"/>
              <a:t>Reading a letter from my father and getting the therapist’s take on it</a:t>
            </a:r>
            <a:endParaRPr lang="en-GB" sz="2400" dirty="0" smtClean="0">
              <a:sym typeface="Wingdings" pitchFamily="2" charset="2"/>
            </a:endParaRPr>
          </a:p>
          <a:p>
            <a:pPr eaLnBrk="1" hangingPunct="1">
              <a:lnSpc>
                <a:spcPct val="90000"/>
              </a:lnSpc>
            </a:pPr>
            <a:r>
              <a:rPr lang="en-GB" sz="2400" dirty="0" smtClean="0"/>
              <a:t>Just being allowed to go off tangent</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5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500"/>
                                        <p:tgtEl>
                                          <p:spTgt spid="32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fade">
                                      <p:cBhvr>
                                        <p:cTn id="3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4000" dirty="0" smtClean="0"/>
              <a:t>Ashok: Helpful aspects of therapy</a:t>
            </a:r>
          </a:p>
        </p:txBody>
      </p:sp>
      <p:sp>
        <p:nvSpPr>
          <p:cNvPr id="32771" name="Rectangle 3"/>
          <p:cNvSpPr>
            <a:spLocks noGrp="1" noChangeArrowheads="1"/>
          </p:cNvSpPr>
          <p:nvPr>
            <p:ph type="body" idx="1"/>
          </p:nvPr>
        </p:nvSpPr>
        <p:spPr>
          <a:xfrm>
            <a:off x="611188" y="1600200"/>
            <a:ext cx="5329237" cy="4525963"/>
          </a:xfrm>
        </p:spPr>
        <p:txBody>
          <a:bodyPr/>
          <a:lstStyle/>
          <a:p>
            <a:pPr eaLnBrk="1" hangingPunct="1">
              <a:lnSpc>
                <a:spcPct val="90000"/>
              </a:lnSpc>
            </a:pPr>
            <a:r>
              <a:rPr lang="en-GB" sz="2400" dirty="0" smtClean="0"/>
              <a:t>Just talking (person-centred [PCA])</a:t>
            </a:r>
            <a:endParaRPr lang="en-GB" sz="2400" dirty="0" smtClean="0">
              <a:sym typeface="Wingdings" pitchFamily="2" charset="2"/>
            </a:endParaRPr>
          </a:p>
          <a:p>
            <a:pPr eaLnBrk="1" hangingPunct="1">
              <a:lnSpc>
                <a:spcPct val="90000"/>
              </a:lnSpc>
            </a:pPr>
            <a:r>
              <a:rPr lang="en-GB" sz="2400" dirty="0" smtClean="0"/>
              <a:t>Focusing on practical solutions to problems (problem-focused)</a:t>
            </a:r>
            <a:endParaRPr lang="en-GB" sz="2400" dirty="0" smtClean="0">
              <a:sym typeface="Wingdings" pitchFamily="2" charset="2"/>
            </a:endParaRPr>
          </a:p>
          <a:p>
            <a:pPr eaLnBrk="1" hangingPunct="1">
              <a:lnSpc>
                <a:spcPct val="90000"/>
              </a:lnSpc>
            </a:pPr>
            <a:r>
              <a:rPr lang="en-GB" sz="2400" dirty="0" smtClean="0"/>
              <a:t>Looking at each relationship with a man in the past and seeing what attracted me to them (relational)</a:t>
            </a:r>
            <a:endParaRPr lang="en-GB" sz="2400" dirty="0" smtClean="0">
              <a:sym typeface="Wingdings" pitchFamily="2" charset="2"/>
            </a:endParaRPr>
          </a:p>
          <a:p>
            <a:pPr eaLnBrk="1" hangingPunct="1">
              <a:lnSpc>
                <a:spcPct val="90000"/>
              </a:lnSpc>
            </a:pPr>
            <a:r>
              <a:rPr lang="en-GB" sz="2400" dirty="0" smtClean="0"/>
              <a:t>Realising that I am loved (PCA)</a:t>
            </a:r>
            <a:endParaRPr lang="en-GB" sz="2400" dirty="0" smtClean="0">
              <a:sym typeface="Wingdings" pitchFamily="2" charset="2"/>
            </a:endParaRPr>
          </a:p>
          <a:p>
            <a:pPr eaLnBrk="1" hangingPunct="1">
              <a:lnSpc>
                <a:spcPct val="90000"/>
              </a:lnSpc>
            </a:pPr>
            <a:r>
              <a:rPr lang="en-GB" sz="2400" dirty="0" smtClean="0"/>
              <a:t>Deciding to look forward and turn a corner (Existential)</a:t>
            </a:r>
            <a:endParaRPr lang="en-GB" sz="2400" dirty="0" smtClean="0">
              <a:sym typeface="Wingdings" pitchFamily="2" charset="2"/>
            </a:endParaRPr>
          </a:p>
          <a:p>
            <a:pPr eaLnBrk="1" hangingPunct="1">
              <a:lnSpc>
                <a:spcPct val="90000"/>
              </a:lnSpc>
            </a:pPr>
            <a:r>
              <a:rPr lang="en-GB" sz="2400" dirty="0" smtClean="0"/>
              <a:t>Reading a letter from my father and getting the therapist’s take on it (Technique)</a:t>
            </a:r>
            <a:endParaRPr lang="en-GB" sz="2400" dirty="0" smtClean="0">
              <a:sym typeface="Wingdings" pitchFamily="2" charset="2"/>
            </a:endParaRPr>
          </a:p>
          <a:p>
            <a:pPr eaLnBrk="1" hangingPunct="1">
              <a:lnSpc>
                <a:spcPct val="90000"/>
              </a:lnSpc>
            </a:pPr>
            <a:r>
              <a:rPr lang="en-GB" sz="2400" dirty="0" smtClean="0"/>
              <a:t>Just being allowed to go off tangent (PCA)</a:t>
            </a:r>
          </a:p>
        </p:txBody>
      </p:sp>
    </p:spTree>
    <p:extLst>
      <p:ext uri="{BB962C8B-B14F-4D97-AF65-F5344CB8AC3E}">
        <p14:creationId xmlns:p14="http://schemas.microsoft.com/office/powerpoint/2010/main" val="156311278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1.2 Ethics of diversity</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32275462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563888" y="274638"/>
            <a:ext cx="5256262" cy="1143000"/>
          </a:xfrm>
        </p:spPr>
        <p:txBody>
          <a:bodyPr/>
          <a:lstStyle/>
          <a:p>
            <a:r>
              <a:rPr lang="en-GB" sz="3600" dirty="0">
                <a:effectLst>
                  <a:outerShdw blurRad="38100" dist="38100" dir="2700000" algn="tl">
                    <a:srgbClr val="FFFFFF"/>
                  </a:outerShdw>
                </a:effectLst>
              </a:rPr>
              <a:t>Levinas: </a:t>
            </a:r>
            <a:r>
              <a:rPr lang="en-GB" sz="3600" dirty="0" smtClean="0">
                <a:effectLst>
                  <a:outerShdw blurRad="38100" dist="38100" dir="2700000" algn="tl">
                    <a:srgbClr val="FFFFFF"/>
                  </a:outerShdw>
                </a:effectLst>
              </a:rPr>
              <a:t>An openness to Otherness</a:t>
            </a:r>
            <a:endParaRPr lang="en-GB" sz="3600" dirty="0">
              <a:effectLst>
                <a:outerShdw blurRad="38100" dist="38100" dir="2700000" algn="tl">
                  <a:srgbClr val="FFFFFF"/>
                </a:outerShdw>
              </a:effectLst>
            </a:endParaRPr>
          </a:p>
        </p:txBody>
      </p:sp>
      <p:sp>
        <p:nvSpPr>
          <p:cNvPr id="140291" name="Rectangle 3"/>
          <p:cNvSpPr>
            <a:spLocks noGrp="1" noChangeArrowheads="1"/>
          </p:cNvSpPr>
          <p:nvPr>
            <p:ph type="body" idx="1"/>
          </p:nvPr>
        </p:nvSpPr>
        <p:spPr>
          <a:xfrm>
            <a:off x="3995936" y="1772816"/>
            <a:ext cx="4824536" cy="3241079"/>
          </a:xfrm>
        </p:spPr>
        <p:txBody>
          <a:bodyPr/>
          <a:lstStyle/>
          <a:p>
            <a:pPr marL="0" indent="0">
              <a:buNone/>
            </a:pPr>
            <a:r>
              <a:rPr lang="en-GB" sz="2600" dirty="0" smtClean="0"/>
              <a:t>An ethical relationship is one in which we are willing to encounter, and prize, the Other in all their Otherness, their: </a:t>
            </a:r>
          </a:p>
          <a:p>
            <a:r>
              <a:rPr lang="en-GB" sz="2600" dirty="0" smtClean="0"/>
              <a:t>complexity</a:t>
            </a:r>
          </a:p>
          <a:p>
            <a:r>
              <a:rPr lang="en-GB" sz="2600" dirty="0" smtClean="0"/>
              <a:t>heterogeneity</a:t>
            </a:r>
          </a:p>
          <a:p>
            <a:r>
              <a:rPr lang="en-GB" sz="2600" dirty="0" smtClean="0"/>
              <a:t>Irreducibility to finite laws, characteristics and assumptions</a:t>
            </a:r>
          </a:p>
        </p:txBody>
      </p:sp>
      <p:sp>
        <p:nvSpPr>
          <p:cNvPr id="2" name="TextBox 1"/>
          <p:cNvSpPr txBox="1"/>
          <p:nvPr/>
        </p:nvSpPr>
        <p:spPr>
          <a:xfrm>
            <a:off x="759752" y="5915719"/>
            <a:ext cx="6860404" cy="707886"/>
          </a:xfrm>
          <a:prstGeom prst="rect">
            <a:avLst/>
          </a:prstGeom>
          <a:noFill/>
        </p:spPr>
        <p:txBody>
          <a:bodyPr wrap="none" rtlCol="0">
            <a:spAutoFit/>
          </a:bodyPr>
          <a:lstStyle/>
          <a:p>
            <a:r>
              <a:rPr lang="en-GB" sz="4000" dirty="0">
                <a:solidFill>
                  <a:srgbClr val="000000"/>
                </a:solidFill>
              </a:rPr>
              <a:t>To meet the </a:t>
            </a:r>
            <a:r>
              <a:rPr lang="en-GB" sz="4000" i="1" dirty="0">
                <a:solidFill>
                  <a:srgbClr val="000000"/>
                </a:solidFill>
              </a:rPr>
              <a:t>face </a:t>
            </a:r>
            <a:r>
              <a:rPr lang="en-GB" sz="4000" dirty="0">
                <a:solidFill>
                  <a:srgbClr val="000000"/>
                </a:solidFill>
              </a:rPr>
              <a:t>of the other </a:t>
            </a:r>
          </a:p>
        </p:txBody>
      </p:sp>
    </p:spTree>
    <p:extLst>
      <p:ext uri="{BB962C8B-B14F-4D97-AF65-F5344CB8AC3E}">
        <p14:creationId xmlns:p14="http://schemas.microsoft.com/office/powerpoint/2010/main" val="1954420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3600" dirty="0" smtClean="0"/>
              <a:t>Most therapies strive to support individuation and autonomy</a:t>
            </a:r>
          </a:p>
        </p:txBody>
      </p:sp>
      <p:sp>
        <p:nvSpPr>
          <p:cNvPr id="144387" name="Rectangle 3"/>
          <p:cNvSpPr>
            <a:spLocks noGrp="1" noChangeArrowheads="1"/>
          </p:cNvSpPr>
          <p:nvPr>
            <p:ph type="body" idx="1"/>
          </p:nvPr>
        </p:nvSpPr>
        <p:spPr/>
        <p:txBody>
          <a:bodyPr/>
          <a:lstStyle/>
          <a:p>
            <a:pPr eaLnBrk="1" hangingPunct="1"/>
            <a:r>
              <a:rPr lang="en-GB" sz="2800" dirty="0" smtClean="0"/>
              <a:t>Aim of therapy is to help individuals become </a:t>
            </a:r>
            <a:r>
              <a:rPr lang="en-US" sz="2800" dirty="0" smtClean="0"/>
              <a:t>‘own unique individual self’ (Rogers, 1964): away from conditions of worth and external locus of control</a:t>
            </a:r>
          </a:p>
          <a:p>
            <a:pPr lvl="1" eaLnBrk="1" hangingPunct="1"/>
            <a:r>
              <a:rPr lang="en-US" sz="2400" dirty="0" smtClean="0"/>
              <a:t>towards </a:t>
            </a:r>
            <a:r>
              <a:rPr lang="en-US" sz="2400" i="1" dirty="0" smtClean="0"/>
              <a:t>‘increasing self-government, self-regulation, and autonomy, and away from heteronymous control, or control by external forces’ </a:t>
            </a:r>
            <a:r>
              <a:rPr lang="en-US" sz="2400" dirty="0" smtClean="0"/>
              <a:t>(Rogers, 1951, p. 488)</a:t>
            </a:r>
          </a:p>
          <a:p>
            <a:pPr eaLnBrk="1" hangingPunct="1"/>
            <a:r>
              <a:rPr lang="en-GB" sz="2800" dirty="0" smtClean="0"/>
              <a:t>Ethical commitment to ‘respecting the right of self-determination of others’ (Grant, 2004)</a:t>
            </a:r>
          </a:p>
        </p:txBody>
      </p:sp>
    </p:spTree>
    <p:extLst>
      <p:ext uri="{BB962C8B-B14F-4D97-AF65-F5344CB8AC3E}">
        <p14:creationId xmlns:p14="http://schemas.microsoft.com/office/powerpoint/2010/main" val="42949497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500"/>
                                        <p:tgtEl>
                                          <p:spTgt spid="1443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87">
                                            <p:txEl>
                                              <p:pRg st="1" end="1"/>
                                            </p:txEl>
                                          </p:spTgt>
                                        </p:tgtEl>
                                        <p:attrNameLst>
                                          <p:attrName>style.visibility</p:attrName>
                                        </p:attrNameLst>
                                      </p:cBhvr>
                                      <p:to>
                                        <p:strVal val="visible"/>
                                      </p:to>
                                    </p:set>
                                    <p:animEffect transition="in" filter="fade">
                                      <p:cBhvr>
                                        <p:cTn id="10" dur="500"/>
                                        <p:tgtEl>
                                          <p:spTgt spid="14438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fade">
                                      <p:cBhvr>
                                        <p:cTn id="15"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Diverse therapeutic needs </a:t>
            </a:r>
            <a:r>
              <a:rPr lang="en-GB" dirty="0" smtClean="0">
                <a:latin typeface="Tahoma" pitchFamily="34" charset="0"/>
                <a:cs typeface="Tahoma" pitchFamily="34" charset="0"/>
              </a:rPr>
              <a:t>because</a:t>
            </a:r>
            <a:r>
              <a:rPr lang="en-GB" dirty="0" smtClean="0"/>
              <a:t> diverse human values</a:t>
            </a:r>
            <a:endParaRPr lang="en-GB" dirty="0"/>
          </a:p>
        </p:txBody>
      </p:sp>
      <p:sp>
        <p:nvSpPr>
          <p:cNvPr id="3" name="Content Placeholder 2"/>
          <p:cNvSpPr>
            <a:spLocks noGrp="1"/>
          </p:cNvSpPr>
          <p:nvPr>
            <p:ph idx="1"/>
          </p:nvPr>
        </p:nvSpPr>
        <p:spPr>
          <a:xfrm>
            <a:off x="611188" y="1700808"/>
            <a:ext cx="8075612" cy="4425355"/>
          </a:xfrm>
        </p:spPr>
        <p:txBody>
          <a:bodyPr/>
          <a:lstStyle/>
          <a:p>
            <a:r>
              <a:rPr lang="en-GB" sz="2600" dirty="0" smtClean="0"/>
              <a:t>If we accept that different </a:t>
            </a:r>
            <a:r>
              <a:rPr lang="en-GB" sz="2600" dirty="0"/>
              <a:t>people have different </a:t>
            </a:r>
            <a:r>
              <a:rPr lang="en-GB" sz="2600" dirty="0" smtClean="0"/>
              <a:t>values (e.g., happiness, actualisation, morality, duty, meaning) is ultimate ‘good’, and….</a:t>
            </a:r>
          </a:p>
          <a:p>
            <a:r>
              <a:rPr lang="en-GB" sz="2600" dirty="0" smtClean="0"/>
              <a:t>We accept that it is valid/positive for different values to exist (‘value pluralism’), and…</a:t>
            </a:r>
          </a:p>
          <a:p>
            <a:r>
              <a:rPr lang="en-GB" sz="2600" dirty="0" smtClean="0"/>
              <a:t>We see the different therapies as being aligned with different values (e.g., happiness/CBT, </a:t>
            </a:r>
            <a:r>
              <a:rPr lang="en-GB" sz="2600" dirty="0" err="1" smtClean="0"/>
              <a:t>actualistion</a:t>
            </a:r>
            <a:r>
              <a:rPr lang="en-GB" sz="2600" dirty="0" smtClean="0"/>
              <a:t>/humanistic, meaning/existential, then…</a:t>
            </a:r>
          </a:p>
          <a:p>
            <a:r>
              <a:rPr lang="en-GB" sz="2600" b="1" dirty="0" smtClean="0"/>
              <a:t>Diversity of therapeutic approaches is essential</a:t>
            </a:r>
          </a:p>
        </p:txBody>
      </p:sp>
    </p:spTree>
    <p:extLst>
      <p:ext uri="{BB962C8B-B14F-4D97-AF65-F5344CB8AC3E}">
        <p14:creationId xmlns:p14="http://schemas.microsoft.com/office/powerpoint/2010/main" val="28373478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10000" dirty="0" smtClean="0">
                <a:solidFill>
                  <a:schemeClr val="accent1"/>
                </a:solidFill>
              </a:rPr>
              <a:t>2.</a:t>
            </a:r>
            <a:r>
              <a:rPr lang="en-GB" sz="10000" dirty="0">
                <a:solidFill>
                  <a:schemeClr val="accent1"/>
                </a:solidFill>
              </a:rPr>
              <a:t/>
            </a:r>
            <a:br>
              <a:rPr lang="en-GB" sz="10000" dirty="0">
                <a:solidFill>
                  <a:schemeClr val="accent1"/>
                </a:solidFill>
              </a:rPr>
            </a:br>
            <a:r>
              <a:rPr lang="en-GB" sz="10000" dirty="0" smtClean="0">
                <a:solidFill>
                  <a:schemeClr val="accent1"/>
                </a:solidFill>
              </a:rPr>
              <a:t>The pluralistic approach: An introduction</a:t>
            </a:r>
            <a:endParaRPr lang="en-US" sz="10000" dirty="0" smtClean="0">
              <a:solidFill>
                <a:schemeClr val="accent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spTree>
    <p:extLst>
      <p:ext uri="{BB962C8B-B14F-4D97-AF65-F5344CB8AC3E}">
        <p14:creationId xmlns:p14="http://schemas.microsoft.com/office/powerpoint/2010/main" val="8700916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50094" y="332656"/>
            <a:ext cx="8136706" cy="1181100"/>
          </a:xfrm>
        </p:spPr>
        <p:txBody>
          <a:bodyPr/>
          <a:lstStyle/>
          <a:p>
            <a:pPr eaLnBrk="1" hangingPunct="1"/>
            <a:r>
              <a:rPr lang="en-GB" sz="6000" dirty="0" smtClean="0">
                <a:solidFill>
                  <a:schemeClr val="tx1"/>
                </a:solidFill>
                <a:latin typeface="Tahoma" pitchFamily="34" charset="0"/>
                <a:cs typeface="Tahoma" pitchFamily="34" charset="0"/>
              </a:rPr>
              <a:t>Pluralistic approach </a:t>
            </a:r>
            <a:endParaRPr lang="en-US" sz="6000" dirty="0" smtClean="0">
              <a:solidFill>
                <a:schemeClr val="tx1"/>
              </a:solidFill>
              <a:latin typeface="Tahoma" pitchFamily="34" charset="0"/>
              <a:cs typeface="Tahoma" pitchFamily="34" charset="0"/>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sp>
        <p:nvSpPr>
          <p:cNvPr id="4" name="Content Placeholder 2"/>
          <p:cNvSpPr txBox="1">
            <a:spLocks/>
          </p:cNvSpPr>
          <p:nvPr/>
        </p:nvSpPr>
        <p:spPr bwMode="auto">
          <a:xfrm>
            <a:off x="611188" y="1600200"/>
            <a:ext cx="80756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a:buFont typeface="Arial" pitchFamily="34" charset="0"/>
              <a:buChar char="•"/>
            </a:pPr>
            <a:r>
              <a:rPr lang="en-GB" dirty="0" smtClean="0">
                <a:latin typeface="Tahoma" pitchFamily="34" charset="0"/>
                <a:cs typeface="Tahoma" pitchFamily="34" charset="0"/>
              </a:rPr>
              <a:t>An attempt to transcend schoolism in all its forms (including a ‘pluralistic schoolism’) and re-orientate therapy around clients’ wants and client benefit</a:t>
            </a:r>
          </a:p>
          <a:p>
            <a:pPr marL="457200" indent="-457200" algn="l">
              <a:buFont typeface="Arial" pitchFamily="34" charset="0"/>
              <a:buChar char="•"/>
            </a:pPr>
            <a:r>
              <a:rPr lang="en-GB" dirty="0" smtClean="0">
                <a:latin typeface="Tahoma" pitchFamily="34" charset="0"/>
                <a:cs typeface="Tahoma" pitchFamily="34" charset="0"/>
              </a:rPr>
              <a:t>Maintaining a critical, self-reflective stance towards our own </a:t>
            </a:r>
            <a:r>
              <a:rPr lang="en-GB" i="1" dirty="0" smtClean="0">
                <a:latin typeface="Tahoma" pitchFamily="34" charset="0"/>
                <a:cs typeface="Tahoma" pitchFamily="34" charset="0"/>
              </a:rPr>
              <a:t>theoretical </a:t>
            </a:r>
            <a:r>
              <a:rPr lang="en-GB" dirty="0" smtClean="0">
                <a:latin typeface="Tahoma" pitchFamily="34" charset="0"/>
                <a:cs typeface="Tahoma" pitchFamily="34" charset="0"/>
              </a:rPr>
              <a:t>assumptions (as well as personal ones)</a:t>
            </a:r>
          </a:p>
          <a:p>
            <a:pPr marL="457200" indent="-457200" algn="l">
              <a:buFont typeface="Arial" pitchFamily="34" charset="0"/>
              <a:buChar char="•"/>
            </a:pPr>
            <a:endParaRPr lang="en-GB" dirty="0" smtClean="0">
              <a:latin typeface="Tahoma" pitchFamily="34" charset="0"/>
              <a:cs typeface="Tahoma" pitchFamily="34" charset="0"/>
            </a:endParaRPr>
          </a:p>
        </p:txBody>
      </p:sp>
    </p:spTree>
    <p:extLst>
      <p:ext uri="{BB962C8B-B14F-4D97-AF65-F5344CB8AC3E}">
        <p14:creationId xmlns:p14="http://schemas.microsoft.com/office/powerpoint/2010/main" val="3830531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800"/>
            <a:ext cx="8075612" cy="4752528"/>
          </a:xfrm>
        </p:spPr>
        <p:txBody>
          <a:bodyPr/>
          <a:lstStyle/>
          <a:p>
            <a:r>
              <a:rPr lang="en-GB" sz="4000" dirty="0" smtClean="0"/>
              <a:t>The pluralistic approach strives to transcend ‘black-and-white’ dichotomies in the psychotherapy and counselling field, so that we can most fully engage with our clients in all their complexity and individuality</a:t>
            </a:r>
            <a:endParaRPr lang="en-GB" sz="4000" dirty="0"/>
          </a:p>
        </p:txBody>
      </p:sp>
      <p:sp>
        <p:nvSpPr>
          <p:cNvPr id="3" name="TextBox 2"/>
          <p:cNvSpPr txBox="1"/>
          <p:nvPr/>
        </p:nvSpPr>
        <p:spPr>
          <a:xfrm>
            <a:off x="539552" y="332656"/>
            <a:ext cx="8331928" cy="861774"/>
          </a:xfrm>
          <a:prstGeom prst="rect">
            <a:avLst/>
          </a:prstGeom>
          <a:noFill/>
        </p:spPr>
        <p:txBody>
          <a:bodyPr wrap="square" rtlCol="0">
            <a:spAutoFit/>
          </a:bodyPr>
          <a:lstStyle/>
          <a:p>
            <a:r>
              <a:rPr lang="en-GB" sz="5000" dirty="0" smtClean="0"/>
              <a:t>From either/or to both/and</a:t>
            </a:r>
            <a:endParaRPr lang="en-GB" sz="5000" dirty="0"/>
          </a:p>
        </p:txBody>
      </p:sp>
    </p:spTree>
    <p:extLst>
      <p:ext uri="{BB962C8B-B14F-4D97-AF65-F5344CB8AC3E}">
        <p14:creationId xmlns:p14="http://schemas.microsoft.com/office/powerpoint/2010/main" val="2038630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10000" dirty="0" smtClean="0">
                <a:solidFill>
                  <a:schemeClr val="accent1"/>
                </a:solidFill>
              </a:rPr>
              <a:t>1.</a:t>
            </a:r>
            <a:r>
              <a:rPr lang="en-GB" sz="10000" dirty="0">
                <a:solidFill>
                  <a:schemeClr val="accent1"/>
                </a:solidFill>
              </a:rPr>
              <a:t/>
            </a:r>
            <a:br>
              <a:rPr lang="en-GB" sz="10000" dirty="0">
                <a:solidFill>
                  <a:schemeClr val="accent1"/>
                </a:solidFill>
              </a:rPr>
            </a:br>
            <a:r>
              <a:rPr lang="en-GB" sz="10000" dirty="0" smtClean="0">
                <a:solidFill>
                  <a:schemeClr val="accent1"/>
                </a:solidFill>
              </a:rPr>
              <a:t>Does one size fit all? </a:t>
            </a:r>
            <a:endParaRPr lang="en-US" sz="10000" dirty="0" smtClean="0">
              <a:solidFill>
                <a:schemeClr val="accent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1293206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94445"/>
            <a:ext cx="8424936" cy="1800200"/>
          </a:xfrm>
        </p:spPr>
        <p:txBody>
          <a:bodyPr/>
          <a:lstStyle/>
          <a:p>
            <a:pPr marL="0" indent="0" algn="ctr">
              <a:buNone/>
            </a:pPr>
            <a:r>
              <a:rPr lang="en-GB" sz="10000" dirty="0" smtClean="0">
                <a:solidFill>
                  <a:schemeClr val="accent1"/>
                </a:solidFill>
              </a:rPr>
              <a:t>Practice A</a:t>
            </a:r>
          </a:p>
        </p:txBody>
      </p:sp>
      <p:sp>
        <p:nvSpPr>
          <p:cNvPr id="4" name="Content Placeholder 2"/>
          <p:cNvSpPr txBox="1">
            <a:spLocks/>
          </p:cNvSpPr>
          <p:nvPr/>
        </p:nvSpPr>
        <p:spPr bwMode="auto">
          <a:xfrm>
            <a:off x="323528" y="4266853"/>
            <a:ext cx="8424935"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10000" dirty="0" smtClean="0">
                <a:solidFill>
                  <a:srgbClr val="000000"/>
                </a:solidFill>
              </a:rPr>
              <a:t>Practice B</a:t>
            </a:r>
          </a:p>
        </p:txBody>
      </p:sp>
    </p:spTree>
    <p:extLst>
      <p:ext uri="{BB962C8B-B14F-4D97-AF65-F5344CB8AC3E}">
        <p14:creationId xmlns:p14="http://schemas.microsoft.com/office/powerpoint/2010/main" val="240408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94445"/>
            <a:ext cx="8424936" cy="1800200"/>
          </a:xfrm>
        </p:spPr>
        <p:txBody>
          <a:bodyPr/>
          <a:lstStyle/>
          <a:p>
            <a:pPr marL="0" indent="0" algn="ctr">
              <a:buNone/>
            </a:pPr>
            <a:r>
              <a:rPr lang="en-GB" sz="10000" dirty="0" smtClean="0">
                <a:solidFill>
                  <a:schemeClr val="accent1"/>
                </a:solidFill>
              </a:rPr>
              <a:t>Theory A</a:t>
            </a:r>
          </a:p>
        </p:txBody>
      </p:sp>
      <p:sp>
        <p:nvSpPr>
          <p:cNvPr id="4" name="Content Placeholder 2"/>
          <p:cNvSpPr txBox="1">
            <a:spLocks/>
          </p:cNvSpPr>
          <p:nvPr/>
        </p:nvSpPr>
        <p:spPr bwMode="auto">
          <a:xfrm>
            <a:off x="323528" y="4266853"/>
            <a:ext cx="8424935"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10000" dirty="0" smtClean="0">
                <a:solidFill>
                  <a:srgbClr val="000000"/>
                </a:solidFill>
              </a:rPr>
              <a:t>Theory B</a:t>
            </a:r>
          </a:p>
        </p:txBody>
      </p:sp>
    </p:spTree>
    <p:extLst>
      <p:ext uri="{BB962C8B-B14F-4D97-AF65-F5344CB8AC3E}">
        <p14:creationId xmlns:p14="http://schemas.microsoft.com/office/powerpoint/2010/main" val="28040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40960" cy="1800200"/>
          </a:xfrm>
        </p:spPr>
        <p:txBody>
          <a:bodyPr/>
          <a:lstStyle/>
          <a:p>
            <a:pPr marL="0" indent="0" algn="ctr">
              <a:buNone/>
            </a:pPr>
            <a:r>
              <a:rPr lang="en-GB" sz="7000" dirty="0" smtClean="0">
                <a:solidFill>
                  <a:schemeClr val="accent1"/>
                </a:solidFill>
              </a:rPr>
              <a:t>Common factors</a:t>
            </a:r>
          </a:p>
        </p:txBody>
      </p:sp>
      <p:sp>
        <p:nvSpPr>
          <p:cNvPr id="4" name="Content Placeholder 2"/>
          <p:cNvSpPr txBox="1">
            <a:spLocks/>
          </p:cNvSpPr>
          <p:nvPr/>
        </p:nvSpPr>
        <p:spPr bwMode="auto">
          <a:xfrm>
            <a:off x="322387" y="3933056"/>
            <a:ext cx="8568952"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7000" dirty="0" smtClean="0">
                <a:solidFill>
                  <a:srgbClr val="000000"/>
                </a:solidFill>
              </a:rPr>
              <a:t>Orientation-specific effects</a:t>
            </a:r>
          </a:p>
        </p:txBody>
      </p:sp>
    </p:spTree>
    <p:extLst>
      <p:ext uri="{BB962C8B-B14F-4D97-AF65-F5344CB8AC3E}">
        <p14:creationId xmlns:p14="http://schemas.microsoft.com/office/powerpoint/2010/main" val="215450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40960" cy="1800200"/>
          </a:xfrm>
        </p:spPr>
        <p:txBody>
          <a:bodyPr/>
          <a:lstStyle/>
          <a:p>
            <a:pPr marL="0" indent="0" algn="ctr">
              <a:buNone/>
            </a:pPr>
            <a:r>
              <a:rPr lang="en-GB" sz="10000" dirty="0" smtClean="0">
                <a:solidFill>
                  <a:schemeClr val="accent1"/>
                </a:solidFill>
              </a:rPr>
              <a:t>Relationship</a:t>
            </a:r>
          </a:p>
        </p:txBody>
      </p:sp>
      <p:sp>
        <p:nvSpPr>
          <p:cNvPr id="4" name="Content Placeholder 2"/>
          <p:cNvSpPr txBox="1">
            <a:spLocks/>
          </p:cNvSpPr>
          <p:nvPr/>
        </p:nvSpPr>
        <p:spPr bwMode="auto">
          <a:xfrm>
            <a:off x="322387" y="3933056"/>
            <a:ext cx="8568952"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10000" dirty="0" smtClean="0">
                <a:solidFill>
                  <a:srgbClr val="000000"/>
                </a:solidFill>
              </a:rPr>
              <a:t>Techniques</a:t>
            </a:r>
          </a:p>
        </p:txBody>
      </p:sp>
    </p:spTree>
    <p:extLst>
      <p:ext uri="{BB962C8B-B14F-4D97-AF65-F5344CB8AC3E}">
        <p14:creationId xmlns:p14="http://schemas.microsoft.com/office/powerpoint/2010/main" val="40960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3316" y="332656"/>
            <a:ext cx="6264696" cy="1800200"/>
          </a:xfrm>
        </p:spPr>
        <p:txBody>
          <a:bodyPr/>
          <a:lstStyle/>
          <a:p>
            <a:pPr marL="0" indent="0" algn="ctr">
              <a:buNone/>
            </a:pPr>
            <a:r>
              <a:rPr lang="en-GB" sz="9000" dirty="0" smtClean="0">
                <a:solidFill>
                  <a:schemeClr val="accent1"/>
                </a:solidFill>
              </a:rPr>
              <a:t>Single-orientation</a:t>
            </a:r>
          </a:p>
        </p:txBody>
      </p:sp>
      <p:sp>
        <p:nvSpPr>
          <p:cNvPr id="4" name="Content Placeholder 2"/>
          <p:cNvSpPr txBox="1">
            <a:spLocks/>
          </p:cNvSpPr>
          <p:nvPr/>
        </p:nvSpPr>
        <p:spPr bwMode="auto">
          <a:xfrm>
            <a:off x="1495525" y="3743275"/>
            <a:ext cx="6264696"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9000" dirty="0" smtClean="0">
                <a:solidFill>
                  <a:srgbClr val="000000"/>
                </a:solidFill>
              </a:rPr>
              <a:t>Integrative/</a:t>
            </a:r>
          </a:p>
          <a:p>
            <a:pPr marL="0" indent="0" algn="ctr">
              <a:buFontTx/>
              <a:buNone/>
            </a:pPr>
            <a:r>
              <a:rPr lang="en-GB" sz="9000" dirty="0" smtClean="0">
                <a:solidFill>
                  <a:srgbClr val="000000"/>
                </a:solidFill>
              </a:rPr>
              <a:t>eclectic</a:t>
            </a:r>
          </a:p>
        </p:txBody>
      </p:sp>
    </p:spTree>
    <p:extLst>
      <p:ext uri="{BB962C8B-B14F-4D97-AF65-F5344CB8AC3E}">
        <p14:creationId xmlns:p14="http://schemas.microsoft.com/office/powerpoint/2010/main" val="39553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94445"/>
            <a:ext cx="8352928" cy="1800200"/>
          </a:xfrm>
        </p:spPr>
        <p:txBody>
          <a:bodyPr/>
          <a:lstStyle/>
          <a:p>
            <a:pPr marL="0" indent="0" algn="ctr">
              <a:buNone/>
            </a:pPr>
            <a:r>
              <a:rPr lang="en-GB" sz="9000" dirty="0" smtClean="0">
                <a:solidFill>
                  <a:schemeClr val="accent1"/>
                </a:solidFill>
              </a:rPr>
              <a:t>Therapist-led</a:t>
            </a:r>
          </a:p>
        </p:txBody>
      </p:sp>
      <p:sp>
        <p:nvSpPr>
          <p:cNvPr id="4" name="Content Placeholder 2"/>
          <p:cNvSpPr txBox="1">
            <a:spLocks/>
          </p:cNvSpPr>
          <p:nvPr/>
        </p:nvSpPr>
        <p:spPr bwMode="auto">
          <a:xfrm>
            <a:off x="455737" y="4266853"/>
            <a:ext cx="8352928"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9000" dirty="0" smtClean="0">
                <a:solidFill>
                  <a:srgbClr val="000000"/>
                </a:solidFill>
              </a:rPr>
              <a:t>Client-led</a:t>
            </a:r>
          </a:p>
        </p:txBody>
      </p:sp>
    </p:spTree>
    <p:extLst>
      <p:ext uri="{BB962C8B-B14F-4D97-AF65-F5344CB8AC3E}">
        <p14:creationId xmlns:p14="http://schemas.microsoft.com/office/powerpoint/2010/main" val="337274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280920" cy="1800200"/>
          </a:xfrm>
        </p:spPr>
        <p:txBody>
          <a:bodyPr/>
          <a:lstStyle/>
          <a:p>
            <a:pPr marL="0" indent="0" algn="ctr">
              <a:buNone/>
            </a:pPr>
            <a:r>
              <a:rPr lang="en-GB" sz="7000" dirty="0" smtClean="0">
                <a:solidFill>
                  <a:schemeClr val="accent1"/>
                </a:solidFill>
              </a:rPr>
              <a:t>Individual psychological change</a:t>
            </a:r>
          </a:p>
        </p:txBody>
      </p:sp>
      <p:sp>
        <p:nvSpPr>
          <p:cNvPr id="4" name="Content Placeholder 2"/>
          <p:cNvSpPr txBox="1">
            <a:spLocks/>
          </p:cNvSpPr>
          <p:nvPr/>
        </p:nvSpPr>
        <p:spPr bwMode="auto">
          <a:xfrm>
            <a:off x="1469207" y="4077072"/>
            <a:ext cx="6264696"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7000" dirty="0" smtClean="0">
                <a:solidFill>
                  <a:srgbClr val="000000"/>
                </a:solidFill>
              </a:rPr>
              <a:t>Social/political change</a:t>
            </a:r>
          </a:p>
        </p:txBody>
      </p:sp>
    </p:spTree>
    <p:extLst>
      <p:ext uri="{BB962C8B-B14F-4D97-AF65-F5344CB8AC3E}">
        <p14:creationId xmlns:p14="http://schemas.microsoft.com/office/powerpoint/2010/main" val="14613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8280920" cy="1800200"/>
          </a:xfrm>
        </p:spPr>
        <p:txBody>
          <a:bodyPr/>
          <a:lstStyle/>
          <a:p>
            <a:pPr marL="0" indent="0" algn="ctr">
              <a:buNone/>
            </a:pPr>
            <a:r>
              <a:rPr lang="en-GB" sz="8000" dirty="0" smtClean="0">
                <a:solidFill>
                  <a:schemeClr val="accent1"/>
                </a:solidFill>
              </a:rPr>
              <a:t>Psychological</a:t>
            </a:r>
          </a:p>
        </p:txBody>
      </p:sp>
      <p:sp>
        <p:nvSpPr>
          <p:cNvPr id="4" name="Content Placeholder 2"/>
          <p:cNvSpPr txBox="1">
            <a:spLocks/>
          </p:cNvSpPr>
          <p:nvPr/>
        </p:nvSpPr>
        <p:spPr bwMode="auto">
          <a:xfrm>
            <a:off x="0" y="4365104"/>
            <a:ext cx="91440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8000" dirty="0" smtClean="0">
                <a:solidFill>
                  <a:srgbClr val="000000"/>
                </a:solidFill>
              </a:rPr>
              <a:t>Pharmacological</a:t>
            </a:r>
          </a:p>
        </p:txBody>
      </p:sp>
    </p:spTree>
    <p:extLst>
      <p:ext uri="{BB962C8B-B14F-4D97-AF65-F5344CB8AC3E}">
        <p14:creationId xmlns:p14="http://schemas.microsoft.com/office/powerpoint/2010/main" val="372998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52928" cy="1800200"/>
          </a:xfrm>
        </p:spPr>
        <p:txBody>
          <a:bodyPr/>
          <a:lstStyle/>
          <a:p>
            <a:pPr marL="0" indent="0" algn="ctr">
              <a:buNone/>
            </a:pPr>
            <a:r>
              <a:rPr lang="en-GB" sz="9000" dirty="0" smtClean="0">
                <a:solidFill>
                  <a:schemeClr val="accent1"/>
                </a:solidFill>
              </a:rPr>
              <a:t>Research-informed</a:t>
            </a:r>
          </a:p>
        </p:txBody>
      </p:sp>
      <p:sp>
        <p:nvSpPr>
          <p:cNvPr id="4" name="Content Placeholder 2"/>
          <p:cNvSpPr txBox="1">
            <a:spLocks/>
          </p:cNvSpPr>
          <p:nvPr/>
        </p:nvSpPr>
        <p:spPr bwMode="auto">
          <a:xfrm>
            <a:off x="455737" y="3861048"/>
            <a:ext cx="8352928"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9000" dirty="0" smtClean="0">
                <a:solidFill>
                  <a:srgbClr val="000000"/>
                </a:solidFill>
              </a:rPr>
              <a:t>Practice/theory-informed</a:t>
            </a:r>
          </a:p>
        </p:txBody>
      </p:sp>
    </p:spTree>
    <p:extLst>
      <p:ext uri="{BB962C8B-B14F-4D97-AF65-F5344CB8AC3E}">
        <p14:creationId xmlns:p14="http://schemas.microsoft.com/office/powerpoint/2010/main" val="28559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9000">
              <a:schemeClr val="tx1"/>
            </a:gs>
            <a:gs pos="50000">
              <a:schemeClr val="accent1">
                <a:shade val="67500"/>
                <a:satMod val="115000"/>
              </a:schemeClr>
            </a:gs>
            <a:gs pos="51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52928" cy="1800200"/>
          </a:xfrm>
        </p:spPr>
        <p:txBody>
          <a:bodyPr/>
          <a:lstStyle/>
          <a:p>
            <a:pPr marL="0" indent="0" algn="ctr">
              <a:buNone/>
            </a:pPr>
            <a:r>
              <a:rPr lang="en-GB" sz="9000" dirty="0" smtClean="0">
                <a:solidFill>
                  <a:schemeClr val="accent1"/>
                </a:solidFill>
              </a:rPr>
              <a:t>Intra-therapy change</a:t>
            </a:r>
          </a:p>
        </p:txBody>
      </p:sp>
      <p:sp>
        <p:nvSpPr>
          <p:cNvPr id="4" name="Content Placeholder 2"/>
          <p:cNvSpPr txBox="1">
            <a:spLocks/>
          </p:cNvSpPr>
          <p:nvPr/>
        </p:nvSpPr>
        <p:spPr bwMode="auto">
          <a:xfrm>
            <a:off x="455737" y="3861048"/>
            <a:ext cx="8352928"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Char char="–"/>
              <a:defRPr sz="2800">
                <a:solidFill>
                  <a:schemeClr val="tx1"/>
                </a:solidFill>
                <a:latin typeface="Tahoma"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Tahoma"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Tahoma" pitchFamily="34" charset="0"/>
                <a:cs typeface="Tahom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GB" sz="9000" dirty="0" smtClean="0">
                <a:solidFill>
                  <a:srgbClr val="000000"/>
                </a:solidFill>
              </a:rPr>
              <a:t>Real world change</a:t>
            </a:r>
          </a:p>
        </p:txBody>
      </p:sp>
    </p:spTree>
    <p:extLst>
      <p:ext uri="{BB962C8B-B14F-4D97-AF65-F5344CB8AC3E}">
        <p14:creationId xmlns:p14="http://schemas.microsoft.com/office/powerpoint/2010/main" val="26923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611188" y="1600200"/>
            <a:ext cx="8065268" cy="4525963"/>
          </a:xfrm>
        </p:spPr>
        <p:txBody>
          <a:bodyPr/>
          <a:lstStyle/>
          <a:p>
            <a:r>
              <a:rPr lang="en-GB" dirty="0" smtClean="0"/>
              <a:t>Current moves in NHS towards therapeutic monoculture: ‘one size fits all’</a:t>
            </a:r>
            <a:endParaRPr lang="en-GB" dirty="0"/>
          </a:p>
        </p:txBody>
      </p:sp>
      <p:sp>
        <p:nvSpPr>
          <p:cNvPr id="4" name="TextBox 3"/>
          <p:cNvSpPr txBox="1"/>
          <p:nvPr/>
        </p:nvSpPr>
        <p:spPr>
          <a:xfrm>
            <a:off x="611558" y="2803798"/>
            <a:ext cx="3765035" cy="1077218"/>
          </a:xfrm>
          <a:prstGeom prst="rect">
            <a:avLst/>
          </a:prstGeom>
          <a:noFill/>
        </p:spPr>
        <p:txBody>
          <a:bodyPr wrap="square" rtlCol="0">
            <a:spAutoFit/>
          </a:bodyPr>
          <a:lstStyle/>
          <a:p>
            <a:pPr marL="285750" indent="-285750" algn="l">
              <a:buFont typeface="Arial" pitchFamily="34" charset="0"/>
              <a:buChar char="•"/>
            </a:pPr>
            <a:r>
              <a:rPr lang="en-GB" sz="3200" dirty="0" smtClean="0">
                <a:latin typeface="Tahoma" pitchFamily="34" charset="0"/>
                <a:cs typeface="Tahoma" pitchFamily="34" charset="0"/>
              </a:rPr>
              <a:t>But CBT not right for everyone</a:t>
            </a:r>
            <a:endParaRPr lang="en-GB" dirty="0">
              <a:latin typeface="Tahoma" pitchFamily="34" charset="0"/>
              <a:cs typeface="Tahoma" pitchFamily="34" charset="0"/>
            </a:endParaRPr>
          </a:p>
        </p:txBody>
      </p:sp>
    </p:spTree>
    <p:extLst>
      <p:ext uri="{BB962C8B-B14F-4D97-AF65-F5344CB8AC3E}">
        <p14:creationId xmlns:p14="http://schemas.microsoft.com/office/powerpoint/2010/main" val="24262277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692696"/>
            <a:ext cx="8075612" cy="3370386"/>
          </a:xfrm>
        </p:spPr>
        <p:txBody>
          <a:bodyPr/>
          <a:lstStyle/>
          <a:p>
            <a:pPr eaLnBrk="1" hangingPunct="1"/>
            <a:r>
              <a:rPr lang="en-GB" sz="4800" dirty="0" smtClean="0"/>
              <a:t>Pluralistic approach: </a:t>
            </a:r>
            <a:br>
              <a:rPr lang="en-GB" sz="4800" dirty="0" smtClean="0"/>
            </a:br>
            <a:r>
              <a:rPr lang="en-GB" sz="4800" dirty="0" smtClean="0"/>
              <a:t>Basic assumption 1</a:t>
            </a:r>
            <a:br>
              <a:rPr lang="en-GB" sz="4800" dirty="0" smtClean="0"/>
            </a:br>
            <a:r>
              <a:rPr lang="en-GB" sz="4800" dirty="0"/>
              <a:t/>
            </a:r>
            <a:br>
              <a:rPr lang="en-GB" sz="4800" dirty="0"/>
            </a:br>
            <a:r>
              <a:rPr lang="en-GB" sz="4800" dirty="0"/>
              <a:t>Lots of different things </a:t>
            </a:r>
            <a:r>
              <a:rPr lang="en-GB" sz="4800" dirty="0" smtClean="0"/>
              <a:t>can be </a:t>
            </a:r>
            <a:r>
              <a:rPr lang="en-GB" sz="4800" dirty="0"/>
              <a:t>helpful to </a:t>
            </a:r>
            <a:r>
              <a:rPr lang="en-GB" sz="4800" dirty="0" smtClean="0"/>
              <a:t>clients</a:t>
            </a:r>
          </a:p>
        </p:txBody>
      </p:sp>
      <p:sp>
        <p:nvSpPr>
          <p:cNvPr id="3" name="TextBox 2"/>
          <p:cNvSpPr txBox="1"/>
          <p:nvPr/>
        </p:nvSpPr>
        <p:spPr>
          <a:xfrm>
            <a:off x="3791100" y="4797152"/>
            <a:ext cx="987770" cy="276999"/>
          </a:xfrm>
          <a:prstGeom prst="rect">
            <a:avLst/>
          </a:prstGeom>
          <a:noFill/>
        </p:spPr>
        <p:txBody>
          <a:bodyPr wrap="none" rtlCol="0">
            <a:spAutoFit/>
          </a:bodyPr>
          <a:lstStyle/>
          <a:p>
            <a:r>
              <a:rPr lang="en-GB" sz="1200" dirty="0" smtClean="0">
                <a:solidFill>
                  <a:srgbClr val="000000"/>
                </a:solidFill>
                <a:latin typeface="Tahoma" pitchFamily="34" charset="0"/>
                <a:cs typeface="Tahoma" pitchFamily="34" charset="0"/>
              </a:rPr>
              <a:t>(Even CBT)</a:t>
            </a:r>
            <a:endParaRPr lang="en-GB" sz="1200" dirty="0">
              <a:solidFill>
                <a:srgbClr val="000000"/>
              </a:solidFill>
              <a:latin typeface="Tahoma" pitchFamily="34" charset="0"/>
              <a:cs typeface="Tahoma" pitchFamily="34" charset="0"/>
            </a:endParaRPr>
          </a:p>
        </p:txBody>
      </p:sp>
    </p:spTree>
    <p:extLst>
      <p:ext uri="{BB962C8B-B14F-4D97-AF65-F5344CB8AC3E}">
        <p14:creationId xmlns:p14="http://schemas.microsoft.com/office/powerpoint/2010/main" val="3650176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1484784"/>
            <a:ext cx="8075612" cy="3370386"/>
          </a:xfrm>
        </p:spPr>
        <p:txBody>
          <a:bodyPr/>
          <a:lstStyle/>
          <a:p>
            <a:pPr eaLnBrk="1" hangingPunct="1"/>
            <a:r>
              <a:rPr lang="en-GB" sz="4800" dirty="0" smtClean="0"/>
              <a:t>Pluralistic approach: </a:t>
            </a:r>
            <a:br>
              <a:rPr lang="en-GB" sz="4800" dirty="0" smtClean="0"/>
            </a:br>
            <a:r>
              <a:rPr lang="en-GB" sz="4800" dirty="0" smtClean="0"/>
              <a:t>Basic assumption 2</a:t>
            </a:r>
            <a:br>
              <a:rPr lang="en-GB" sz="4800" dirty="0" smtClean="0"/>
            </a:br>
            <a:r>
              <a:rPr lang="en-GB" sz="4800" dirty="0"/>
              <a:t/>
            </a:r>
            <a:br>
              <a:rPr lang="en-GB" sz="4800" dirty="0"/>
            </a:br>
            <a:r>
              <a:rPr lang="en-GB" sz="4800" dirty="0"/>
              <a:t>If we want to know what is most likely to help clients, we should explore it with them</a:t>
            </a:r>
            <a:endParaRPr lang="en-GB" sz="4800" dirty="0" smtClean="0"/>
          </a:p>
        </p:txBody>
      </p:sp>
    </p:spTree>
    <p:extLst>
      <p:ext uri="{BB962C8B-B14F-4D97-AF65-F5344CB8AC3E}">
        <p14:creationId xmlns:p14="http://schemas.microsoft.com/office/powerpoint/2010/main" val="24565895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p:txBody>
          <a:bodyPr/>
          <a:lstStyle/>
          <a:p>
            <a:pPr eaLnBrk="1" hangingPunct="1">
              <a:buFontTx/>
              <a:buNone/>
            </a:pPr>
            <a:r>
              <a:rPr lang="en-GB" sz="6000" dirty="0" smtClean="0"/>
              <a:t>	Pluralistic approach both as </a:t>
            </a:r>
            <a:r>
              <a:rPr lang="en-GB" sz="6000" dirty="0" smtClean="0">
                <a:solidFill>
                  <a:schemeClr val="bg1">
                    <a:lumMod val="25000"/>
                  </a:schemeClr>
                </a:solidFill>
              </a:rPr>
              <a:t>perspective </a:t>
            </a:r>
            <a:r>
              <a:rPr lang="en-GB" sz="6000" dirty="0" smtClean="0"/>
              <a:t>and as </a:t>
            </a:r>
            <a:r>
              <a:rPr lang="en-GB" sz="6000" dirty="0" smtClean="0">
                <a:solidFill>
                  <a:srgbClr val="0033CC"/>
                </a:solidFill>
              </a:rPr>
              <a:t>practice</a:t>
            </a:r>
          </a:p>
        </p:txBody>
      </p:sp>
    </p:spTree>
    <p:extLst>
      <p:ext uri="{BB962C8B-B14F-4D97-AF65-F5344CB8AC3E}">
        <p14:creationId xmlns:p14="http://schemas.microsoft.com/office/powerpoint/2010/main" val="25545584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25000"/>
                  </a:schemeClr>
                </a:solidFill>
              </a:rPr>
              <a:t>Pluralistic perspective</a:t>
            </a:r>
            <a:endParaRPr lang="en-GB" dirty="0">
              <a:solidFill>
                <a:schemeClr val="bg1">
                  <a:lumMod val="25000"/>
                </a:schemeClr>
              </a:solidFill>
            </a:endParaRPr>
          </a:p>
        </p:txBody>
      </p:sp>
      <p:sp>
        <p:nvSpPr>
          <p:cNvPr id="3" name="Content Placeholder 2"/>
          <p:cNvSpPr>
            <a:spLocks noGrp="1"/>
          </p:cNvSpPr>
          <p:nvPr>
            <p:ph idx="1"/>
          </p:nvPr>
        </p:nvSpPr>
        <p:spPr/>
        <p:txBody>
          <a:bodyPr/>
          <a:lstStyle/>
          <a:p>
            <a:r>
              <a:rPr lang="en-GB" dirty="0">
                <a:solidFill>
                  <a:schemeClr val="bg1">
                    <a:lumMod val="25000"/>
                  </a:schemeClr>
                </a:solidFill>
              </a:rPr>
              <a:t>The belief that different clients are likely to benefit from different things at different points in time; and that therapists should work closely with clients to help them identify what they want from therapy and how they might get </a:t>
            </a:r>
            <a:r>
              <a:rPr lang="en-GB" dirty="0" smtClean="0">
                <a:solidFill>
                  <a:schemeClr val="bg1">
                    <a:lumMod val="25000"/>
                  </a:schemeClr>
                </a:solidFill>
              </a:rPr>
              <a:t>it</a:t>
            </a:r>
            <a:endParaRPr lang="en-GB" dirty="0">
              <a:solidFill>
                <a:schemeClr val="bg1">
                  <a:lumMod val="25000"/>
                </a:schemeClr>
              </a:solidFill>
            </a:endParaRPr>
          </a:p>
        </p:txBody>
      </p:sp>
    </p:spTree>
    <p:extLst>
      <p:ext uri="{BB962C8B-B14F-4D97-AF65-F5344CB8AC3E}">
        <p14:creationId xmlns:p14="http://schemas.microsoft.com/office/powerpoint/2010/main" val="36611298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33CC"/>
                </a:solidFill>
              </a:rPr>
              <a:t>Pluralistic practice</a:t>
            </a:r>
            <a:endParaRPr lang="en-GB" dirty="0">
              <a:solidFill>
                <a:srgbClr val="0033CC"/>
              </a:solidFill>
            </a:endParaRPr>
          </a:p>
        </p:txBody>
      </p:sp>
      <p:sp>
        <p:nvSpPr>
          <p:cNvPr id="3" name="Content Placeholder 2"/>
          <p:cNvSpPr>
            <a:spLocks noGrp="1"/>
          </p:cNvSpPr>
          <p:nvPr>
            <p:ph idx="1"/>
          </p:nvPr>
        </p:nvSpPr>
        <p:spPr/>
        <p:txBody>
          <a:bodyPr/>
          <a:lstStyle/>
          <a:p>
            <a:r>
              <a:rPr lang="en-GB" dirty="0">
                <a:solidFill>
                  <a:srgbClr val="0033CC"/>
                </a:solidFill>
              </a:rPr>
              <a:t>A form of therapy, based on a pluralistic perspective, which draws on methods from a multiplicity of therapeutic orientations, and is characterised by dialogue and negotiation over the goals, tasks and methods of </a:t>
            </a:r>
            <a:r>
              <a:rPr lang="en-GB" dirty="0" smtClean="0">
                <a:solidFill>
                  <a:srgbClr val="0033CC"/>
                </a:solidFill>
              </a:rPr>
              <a:t>therapy</a:t>
            </a:r>
            <a:endParaRPr lang="en-GB" dirty="0">
              <a:solidFill>
                <a:srgbClr val="0033CC"/>
              </a:solidFill>
            </a:endParaRPr>
          </a:p>
        </p:txBody>
      </p:sp>
    </p:spTree>
    <p:extLst>
      <p:ext uri="{BB962C8B-B14F-4D97-AF65-F5344CB8AC3E}">
        <p14:creationId xmlns:p14="http://schemas.microsoft.com/office/powerpoint/2010/main" val="4067654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ChangeArrowheads="1"/>
          </p:cNvSpPr>
          <p:nvPr/>
        </p:nvSpPr>
        <p:spPr bwMode="auto">
          <a:xfrm>
            <a:off x="0" y="1457325"/>
            <a:ext cx="9144000" cy="0"/>
          </a:xfrm>
          <a:prstGeom prst="rect">
            <a:avLst/>
          </a:prstGeom>
          <a:noFill/>
          <a:ln w="9525" algn="ctr">
            <a:noFill/>
            <a:miter lim="800000"/>
            <a:headEnd/>
            <a:tailEnd/>
          </a:ln>
        </p:spPr>
        <p:txBody>
          <a:bodyPr wrap="none" anchor="ctr">
            <a:spAutoFit/>
          </a:bodyPr>
          <a:lstStyle/>
          <a:p>
            <a:endParaRPr lang="en-GB"/>
          </a:p>
        </p:txBody>
      </p:sp>
      <p:graphicFrame>
        <p:nvGraphicFramePr>
          <p:cNvPr id="2050" name="Object 4"/>
          <p:cNvGraphicFramePr>
            <a:graphicFrameLocks noChangeAspect="1"/>
          </p:cNvGraphicFramePr>
          <p:nvPr>
            <p:extLst>
              <p:ext uri="{D42A27DB-BD31-4B8C-83A1-F6EECF244321}">
                <p14:modId xmlns:p14="http://schemas.microsoft.com/office/powerpoint/2010/main" val="4159176309"/>
              </p:ext>
            </p:extLst>
          </p:nvPr>
        </p:nvGraphicFramePr>
        <p:xfrm>
          <a:off x="0" y="0"/>
          <a:ext cx="9144000" cy="6870700"/>
        </p:xfrm>
        <a:graphic>
          <a:graphicData uri="http://schemas.openxmlformats.org/presentationml/2006/ole">
            <mc:AlternateContent xmlns:mc="http://schemas.openxmlformats.org/markup-compatibility/2006">
              <mc:Choice xmlns:v="urn:schemas-microsoft-com:vml" Requires="v">
                <p:oleObj spid="_x0000_s88170" name="Slide" r:id="rId3" imgW="3427333" imgH="2570828" progId="PowerPoint.Slide.8">
                  <p:embed/>
                </p:oleObj>
              </mc:Choice>
              <mc:Fallback>
                <p:oleObj name="Slide" r:id="rId3" imgW="3427333" imgH="2570828" progId="PowerPoint.Slide.8">
                  <p:embed/>
                  <p:pic>
                    <p:nvPicPr>
                      <p:cNvPr id="0" name="Picture 44"/>
                      <p:cNvPicPr>
                        <a:picLocks noChangeAspect="1" noChangeArrowheads="1"/>
                      </p:cNvPicPr>
                      <p:nvPr/>
                    </p:nvPicPr>
                    <p:blipFill>
                      <a:blip r:embed="rId4"/>
                      <a:srcRect/>
                      <a:stretch>
                        <a:fillRect/>
                      </a:stretch>
                    </p:blipFill>
                    <p:spPr bwMode="auto">
                      <a:xfrm>
                        <a:off x="0" y="0"/>
                        <a:ext cx="9144000" cy="687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4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39552" y="476672"/>
            <a:ext cx="8147620" cy="4525963"/>
          </a:xfrm>
        </p:spPr>
        <p:txBody>
          <a:bodyPr/>
          <a:lstStyle/>
          <a:p>
            <a:pPr algn="ctr" eaLnBrk="1" hangingPunct="1">
              <a:buFontTx/>
              <a:buNone/>
            </a:pPr>
            <a:r>
              <a:rPr lang="en-GB" sz="7000" b="1" dirty="0" smtClean="0">
                <a:solidFill>
                  <a:schemeClr val="tx1">
                    <a:lumMod val="85000"/>
                    <a:lumOff val="15000"/>
                  </a:schemeClr>
                </a:solidFill>
                <a:effectLst>
                  <a:outerShdw blurRad="38100" dist="38100" dir="2700000" algn="tl">
                    <a:srgbClr val="000000">
                      <a:alpha val="43137"/>
                    </a:srgbClr>
                  </a:outerShdw>
                </a:effectLst>
              </a:rPr>
              <a:t>But isn’t pluralism just the same as integrative/</a:t>
            </a:r>
          </a:p>
          <a:p>
            <a:pPr algn="ctr" eaLnBrk="1" hangingPunct="1">
              <a:buFontTx/>
              <a:buNone/>
            </a:pPr>
            <a:r>
              <a:rPr lang="en-GB" sz="7000" b="1" dirty="0" smtClean="0">
                <a:solidFill>
                  <a:schemeClr val="tx1">
                    <a:lumMod val="85000"/>
                    <a:lumOff val="15000"/>
                  </a:schemeClr>
                </a:solidFill>
                <a:effectLst>
                  <a:outerShdw blurRad="38100" dist="38100" dir="2700000" algn="tl">
                    <a:srgbClr val="000000">
                      <a:alpha val="43137"/>
                    </a:srgbClr>
                  </a:outerShdw>
                </a:effectLst>
              </a:rPr>
              <a:t>eclectic therapy?</a:t>
            </a:r>
          </a:p>
        </p:txBody>
      </p:sp>
    </p:spTree>
    <p:extLst>
      <p:ext uri="{BB962C8B-B14F-4D97-AF65-F5344CB8AC3E}">
        <p14:creationId xmlns:p14="http://schemas.microsoft.com/office/powerpoint/2010/main" val="20831797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sz="4000" dirty="0" smtClean="0"/>
              <a:t>Different forms of integration/</a:t>
            </a:r>
            <a:br>
              <a:rPr lang="en-GB" sz="4000" dirty="0" smtClean="0"/>
            </a:br>
            <a:r>
              <a:rPr lang="en-GB" sz="4000" dirty="0" smtClean="0"/>
              <a:t>eclecticism</a:t>
            </a:r>
            <a:endParaRPr lang="en-GB" sz="4000" dirty="0"/>
          </a:p>
        </p:txBody>
      </p:sp>
      <p:sp>
        <p:nvSpPr>
          <p:cNvPr id="140291" name="Rectangle 3"/>
          <p:cNvSpPr>
            <a:spLocks noGrp="1" noChangeArrowheads="1"/>
          </p:cNvSpPr>
          <p:nvPr>
            <p:ph type="body" idx="1"/>
          </p:nvPr>
        </p:nvSpPr>
        <p:spPr>
          <a:xfrm>
            <a:off x="611188" y="1600200"/>
            <a:ext cx="8075612" cy="4852988"/>
          </a:xfrm>
        </p:spPr>
        <p:txBody>
          <a:bodyPr/>
          <a:lstStyle/>
          <a:p>
            <a:pPr>
              <a:lnSpc>
                <a:spcPct val="80000"/>
              </a:lnSpc>
            </a:pPr>
            <a:r>
              <a:rPr lang="en-GB" sz="2000" b="1" dirty="0" smtClean="0"/>
              <a:t>Theoretical integration</a:t>
            </a:r>
            <a:r>
              <a:rPr lang="en-GB" sz="2000" dirty="0" smtClean="0"/>
              <a:t>: select concepts and methods from existing approaches to create a new approach</a:t>
            </a:r>
          </a:p>
          <a:p>
            <a:pPr>
              <a:lnSpc>
                <a:spcPct val="80000"/>
              </a:lnSpc>
            </a:pPr>
            <a:r>
              <a:rPr lang="en-GB" sz="2000" b="1" dirty="0" smtClean="0"/>
              <a:t>Assimilative integration</a:t>
            </a:r>
            <a:r>
              <a:rPr lang="en-GB" sz="2000" dirty="0" smtClean="0"/>
              <a:t>: therapist is trained in a core model, then learns about other approaches and gradually integrates them into a unique individual style</a:t>
            </a:r>
          </a:p>
          <a:p>
            <a:pPr>
              <a:lnSpc>
                <a:spcPct val="80000"/>
              </a:lnSpc>
            </a:pPr>
            <a:r>
              <a:rPr lang="en-GB" sz="2000" b="1" dirty="0" smtClean="0"/>
              <a:t>Common factors</a:t>
            </a:r>
            <a:r>
              <a:rPr lang="en-GB" sz="2000" dirty="0" smtClean="0"/>
              <a:t>: good outcome depends on achieving non-specific factors such as hope, expression of emotion, </a:t>
            </a:r>
            <a:r>
              <a:rPr lang="en-GB" sz="2000" dirty="0" err="1" smtClean="0"/>
              <a:t>etc</a:t>
            </a:r>
            <a:endParaRPr lang="en-GB" sz="2000" dirty="0" smtClean="0"/>
          </a:p>
          <a:p>
            <a:pPr>
              <a:lnSpc>
                <a:spcPct val="80000"/>
              </a:lnSpc>
            </a:pPr>
            <a:r>
              <a:rPr lang="en-GB" sz="2000" b="1" dirty="0" smtClean="0"/>
              <a:t>Eclecticism</a:t>
            </a:r>
            <a:r>
              <a:rPr lang="en-GB" sz="2000" dirty="0" smtClean="0"/>
              <a:t>: therapist decides what seems to be best for the client</a:t>
            </a:r>
          </a:p>
          <a:p>
            <a:pPr>
              <a:lnSpc>
                <a:spcPct val="80000"/>
              </a:lnSpc>
            </a:pPr>
            <a:r>
              <a:rPr lang="en-GB" sz="2000" b="1" dirty="0" smtClean="0"/>
              <a:t>Technical eclecticism</a:t>
            </a:r>
            <a:r>
              <a:rPr lang="en-GB" sz="2000" dirty="0" smtClean="0"/>
              <a:t> (Lazarus): therapist assess clients and decides what is best on the basis of research evidence</a:t>
            </a:r>
          </a:p>
          <a:p>
            <a:pPr marL="0" indent="0">
              <a:lnSpc>
                <a:spcPct val="80000"/>
              </a:lnSpc>
              <a:buNone/>
            </a:pPr>
            <a:endParaRPr lang="en-GB" sz="2000" dirty="0"/>
          </a:p>
          <a:p>
            <a:pPr>
              <a:lnSpc>
                <a:spcPct val="80000"/>
              </a:lnSpc>
            </a:pPr>
            <a:r>
              <a:rPr lang="en-GB" sz="2000" b="1" dirty="0" smtClean="0"/>
              <a:t>Pluralistic approach is a form of integrative/eclectic practice, but: </a:t>
            </a:r>
          </a:p>
          <a:p>
            <a:pPr lvl="1">
              <a:lnSpc>
                <a:spcPct val="80000"/>
              </a:lnSpc>
            </a:pPr>
            <a:r>
              <a:rPr lang="en-GB" sz="1600" b="1" dirty="0" smtClean="0"/>
              <a:t>Is a perspective as well as a practice (so also embraces non-integrative therapies)</a:t>
            </a:r>
          </a:p>
          <a:p>
            <a:pPr lvl="1">
              <a:lnSpc>
                <a:spcPct val="80000"/>
              </a:lnSpc>
            </a:pPr>
            <a:r>
              <a:rPr lang="en-GB" sz="1600" b="1" dirty="0" smtClean="0"/>
              <a:t>Puts particular emphasis on pluralism across ROLES (i.e., client-therapist dialogue), as well as across orientations</a:t>
            </a:r>
            <a:endParaRPr lang="en-GB" sz="1600" b="1" dirty="0"/>
          </a:p>
          <a:p>
            <a:pPr>
              <a:lnSpc>
                <a:spcPct val="80000"/>
              </a:lnSpc>
            </a:pPr>
            <a:endParaRPr lang="en-GB" sz="2000" dirty="0"/>
          </a:p>
          <a:p>
            <a:pPr>
              <a:lnSpc>
                <a:spcPct val="80000"/>
              </a:lnSpc>
            </a:pPr>
            <a:endParaRPr lang="en-GB" sz="2000" dirty="0"/>
          </a:p>
        </p:txBody>
      </p:sp>
    </p:spTree>
    <p:extLst>
      <p:ext uri="{BB962C8B-B14F-4D97-AF65-F5344CB8AC3E}">
        <p14:creationId xmlns:p14="http://schemas.microsoft.com/office/powerpoint/2010/main" val="618475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500"/>
                                        <p:tgtEl>
                                          <p:spTgt spid="140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500"/>
                                        <p:tgtEl>
                                          <p:spTgt spid="140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500"/>
                                        <p:tgtEl>
                                          <p:spTgt spid="140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fade">
                                      <p:cBhvr>
                                        <p:cTn id="22" dur="500"/>
                                        <p:tgtEl>
                                          <p:spTgt spid="140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Effect transition="in" filter="fade">
                                      <p:cBhvr>
                                        <p:cTn id="27" dur="500"/>
                                        <p:tgtEl>
                                          <p:spTgt spid="140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0291">
                                            <p:txEl>
                                              <p:pRg st="6" end="6"/>
                                            </p:txEl>
                                          </p:spTgt>
                                        </p:tgtEl>
                                        <p:attrNameLst>
                                          <p:attrName>style.visibility</p:attrName>
                                        </p:attrNameLst>
                                      </p:cBhvr>
                                      <p:to>
                                        <p:strVal val="visible"/>
                                      </p:to>
                                    </p:set>
                                    <p:animEffect transition="in" filter="fade">
                                      <p:cBhvr>
                                        <p:cTn id="32" dur="500"/>
                                        <p:tgtEl>
                                          <p:spTgt spid="140291">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animEffect transition="in" filter="fade">
                                      <p:cBhvr>
                                        <p:cTn id="35" dur="500"/>
                                        <p:tgtEl>
                                          <p:spTgt spid="140291">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0291">
                                            <p:txEl>
                                              <p:pRg st="8" end="8"/>
                                            </p:txEl>
                                          </p:spTgt>
                                        </p:tgtEl>
                                        <p:attrNameLst>
                                          <p:attrName>style.visibility</p:attrName>
                                        </p:attrNameLst>
                                      </p:cBhvr>
                                      <p:to>
                                        <p:strVal val="visible"/>
                                      </p:to>
                                    </p:set>
                                    <p:animEffect transition="in" filter="fade">
                                      <p:cBhvr>
                                        <p:cTn id="38" dur="500"/>
                                        <p:tgtEl>
                                          <p:spTgt spid="140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val 4"/>
          <p:cNvSpPr/>
          <p:nvPr/>
        </p:nvSpPr>
        <p:spPr bwMode="auto">
          <a:xfrm>
            <a:off x="1331640" y="836712"/>
            <a:ext cx="2736304" cy="4392488"/>
          </a:xfrm>
          <a:prstGeom prst="ellipse">
            <a:avLst/>
          </a:prstGeom>
          <a:solidFill>
            <a:schemeClr val="accent1"/>
          </a:solidFill>
          <a:ln w="254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051720" y="908720"/>
            <a:ext cx="1368152" cy="338554"/>
          </a:xfrm>
          <a:prstGeom prst="rect">
            <a:avLst/>
          </a:prstGeom>
          <a:noFill/>
        </p:spPr>
        <p:txBody>
          <a:bodyPr wrap="square" rtlCol="0">
            <a:spAutoFit/>
          </a:bodyPr>
          <a:lstStyle/>
          <a:p>
            <a:r>
              <a:rPr lang="en-GB" dirty="0" smtClean="0"/>
              <a:t>Integrative</a:t>
            </a:r>
            <a:endParaRPr lang="en-GB" dirty="0"/>
          </a:p>
        </p:txBody>
      </p:sp>
      <p:sp>
        <p:nvSpPr>
          <p:cNvPr id="7" name="TextBox 6"/>
          <p:cNvSpPr txBox="1"/>
          <p:nvPr/>
        </p:nvSpPr>
        <p:spPr>
          <a:xfrm>
            <a:off x="2051720" y="4869160"/>
            <a:ext cx="1368152" cy="338554"/>
          </a:xfrm>
          <a:prstGeom prst="rect">
            <a:avLst/>
          </a:prstGeom>
          <a:noFill/>
        </p:spPr>
        <p:txBody>
          <a:bodyPr wrap="square" rtlCol="0">
            <a:spAutoFit/>
          </a:bodyPr>
          <a:lstStyle/>
          <a:p>
            <a:r>
              <a:rPr lang="en-GB" dirty="0" smtClean="0"/>
              <a:t>Eclectic</a:t>
            </a:r>
            <a:endParaRPr lang="en-GB" dirty="0"/>
          </a:p>
        </p:txBody>
      </p:sp>
      <p:cxnSp>
        <p:nvCxnSpPr>
          <p:cNvPr id="9" name="Straight Arrow Connector 8"/>
          <p:cNvCxnSpPr/>
          <p:nvPr/>
        </p:nvCxnSpPr>
        <p:spPr bwMode="auto">
          <a:xfrm>
            <a:off x="1475656" y="2996952"/>
            <a:ext cx="2448272" cy="158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10" name="TextBox 9"/>
          <p:cNvSpPr txBox="1"/>
          <p:nvPr/>
        </p:nvSpPr>
        <p:spPr>
          <a:xfrm>
            <a:off x="3059832" y="2492896"/>
            <a:ext cx="1051890" cy="461665"/>
          </a:xfrm>
          <a:prstGeom prst="rect">
            <a:avLst/>
          </a:prstGeom>
          <a:noFill/>
        </p:spPr>
        <p:txBody>
          <a:bodyPr wrap="none" rtlCol="0">
            <a:spAutoFit/>
          </a:bodyPr>
          <a:lstStyle/>
          <a:p>
            <a:pPr algn="r"/>
            <a:r>
              <a:rPr lang="en-GB" sz="1200" dirty="0" smtClean="0"/>
              <a:t>High </a:t>
            </a:r>
          </a:p>
          <a:p>
            <a:pPr algn="r"/>
            <a:r>
              <a:rPr lang="en-GB" sz="1200" dirty="0" smtClean="0"/>
              <a:t>collaboration</a:t>
            </a:r>
            <a:endParaRPr lang="en-GB" sz="1200" dirty="0"/>
          </a:p>
        </p:txBody>
      </p:sp>
      <p:sp>
        <p:nvSpPr>
          <p:cNvPr id="11" name="TextBox 10"/>
          <p:cNvSpPr txBox="1"/>
          <p:nvPr/>
        </p:nvSpPr>
        <p:spPr>
          <a:xfrm>
            <a:off x="1403648" y="2492896"/>
            <a:ext cx="1051890" cy="461665"/>
          </a:xfrm>
          <a:prstGeom prst="rect">
            <a:avLst/>
          </a:prstGeom>
          <a:noFill/>
        </p:spPr>
        <p:txBody>
          <a:bodyPr wrap="none" rtlCol="0">
            <a:spAutoFit/>
          </a:bodyPr>
          <a:lstStyle/>
          <a:p>
            <a:pPr algn="l"/>
            <a:r>
              <a:rPr lang="en-GB" sz="1200" dirty="0" smtClean="0"/>
              <a:t>Low</a:t>
            </a:r>
          </a:p>
          <a:p>
            <a:pPr algn="r"/>
            <a:r>
              <a:rPr lang="en-GB" sz="1200" dirty="0" smtClean="0"/>
              <a:t>collaboration</a:t>
            </a:r>
            <a:endParaRPr lang="en-GB" sz="1200" dirty="0"/>
          </a:p>
        </p:txBody>
      </p:sp>
      <p:cxnSp>
        <p:nvCxnSpPr>
          <p:cNvPr id="13" name="Straight Arrow Connector 12"/>
          <p:cNvCxnSpPr>
            <a:stCxn id="6" idx="2"/>
            <a:endCxn id="7" idx="0"/>
          </p:cNvCxnSpPr>
          <p:nvPr/>
        </p:nvCxnSpPr>
        <p:spPr bwMode="auto">
          <a:xfrm rot="5400000">
            <a:off x="924853" y="3058217"/>
            <a:ext cx="3621886" cy="1588"/>
          </a:xfrm>
          <a:prstGeom prst="straightConnector1">
            <a:avLst/>
          </a:prstGeom>
          <a:solidFill>
            <a:schemeClr val="accent1"/>
          </a:solidFill>
          <a:ln w="31750" cap="flat" cmpd="sng" algn="ctr">
            <a:solidFill>
              <a:schemeClr val="tx1"/>
            </a:solidFill>
            <a:prstDash val="solid"/>
            <a:round/>
            <a:headEnd type="arrow"/>
            <a:tailEnd type="arrow"/>
          </a:ln>
          <a:effectLst/>
        </p:spPr>
      </p:cxnSp>
      <p:sp>
        <p:nvSpPr>
          <p:cNvPr id="14" name="TextBox 13"/>
          <p:cNvSpPr txBox="1"/>
          <p:nvPr/>
        </p:nvSpPr>
        <p:spPr>
          <a:xfrm rot="2307456">
            <a:off x="326464" y="435864"/>
            <a:ext cx="1691490" cy="830997"/>
          </a:xfrm>
          <a:prstGeom prst="rect">
            <a:avLst/>
          </a:prstGeom>
          <a:noFill/>
        </p:spPr>
        <p:txBody>
          <a:bodyPr wrap="none" rtlCol="0">
            <a:spAutoFit/>
          </a:bodyPr>
          <a:lstStyle/>
          <a:p>
            <a:pPr algn="r"/>
            <a:r>
              <a:rPr lang="en-GB" dirty="0" smtClean="0"/>
              <a:t>Theoretical</a:t>
            </a:r>
          </a:p>
          <a:p>
            <a:pPr algn="r"/>
            <a:r>
              <a:rPr lang="en-GB" dirty="0" smtClean="0"/>
              <a:t>Assimilative</a:t>
            </a:r>
          </a:p>
          <a:p>
            <a:pPr algn="r"/>
            <a:r>
              <a:rPr lang="en-GB" dirty="0" smtClean="0"/>
              <a:t>Common factors</a:t>
            </a:r>
            <a:endParaRPr lang="en-GB" dirty="0"/>
          </a:p>
        </p:txBody>
      </p:sp>
      <p:sp>
        <p:nvSpPr>
          <p:cNvPr id="19" name="TextBox 18"/>
          <p:cNvSpPr txBox="1"/>
          <p:nvPr/>
        </p:nvSpPr>
        <p:spPr>
          <a:xfrm>
            <a:off x="3319067" y="3068960"/>
            <a:ext cx="720647" cy="276999"/>
          </a:xfrm>
          <a:prstGeom prst="rect">
            <a:avLst/>
          </a:prstGeom>
          <a:noFill/>
        </p:spPr>
        <p:txBody>
          <a:bodyPr wrap="none" rtlCol="0">
            <a:spAutoFit/>
          </a:bodyPr>
          <a:lstStyle/>
          <a:p>
            <a:pPr algn="r"/>
            <a:r>
              <a:rPr lang="en-GB" sz="1200" dirty="0" smtClean="0"/>
              <a:t>Tailored</a:t>
            </a:r>
            <a:endParaRPr lang="en-GB" sz="1200" dirty="0"/>
          </a:p>
        </p:txBody>
      </p:sp>
      <p:sp>
        <p:nvSpPr>
          <p:cNvPr id="20" name="TextBox 19"/>
          <p:cNvSpPr txBox="1"/>
          <p:nvPr/>
        </p:nvSpPr>
        <p:spPr>
          <a:xfrm>
            <a:off x="1403648" y="3068960"/>
            <a:ext cx="1087157" cy="276999"/>
          </a:xfrm>
          <a:prstGeom prst="rect">
            <a:avLst/>
          </a:prstGeom>
          <a:noFill/>
        </p:spPr>
        <p:txBody>
          <a:bodyPr wrap="none" rtlCol="0">
            <a:spAutoFit/>
          </a:bodyPr>
          <a:lstStyle/>
          <a:p>
            <a:pPr algn="r"/>
            <a:r>
              <a:rPr lang="en-GB" sz="1200" dirty="0" smtClean="0"/>
              <a:t>Standardised</a:t>
            </a:r>
            <a:endParaRPr lang="en-GB" sz="1200" dirty="0"/>
          </a:p>
        </p:txBody>
      </p:sp>
      <p:sp>
        <p:nvSpPr>
          <p:cNvPr id="22" name="Oval 21"/>
          <p:cNvSpPr/>
          <p:nvPr/>
        </p:nvSpPr>
        <p:spPr bwMode="auto">
          <a:xfrm>
            <a:off x="2555776" y="692696"/>
            <a:ext cx="3816424" cy="4680520"/>
          </a:xfrm>
          <a:prstGeom prst="ellipse">
            <a:avLst/>
          </a:prstGeom>
          <a:noFill/>
          <a:ln w="25400" cap="flat" cmpd="sng" algn="ctr">
            <a:solidFill>
              <a:srgbClr val="C0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5292080" y="692696"/>
            <a:ext cx="3096344" cy="338554"/>
          </a:xfrm>
          <a:prstGeom prst="rect">
            <a:avLst/>
          </a:prstGeom>
          <a:noFill/>
        </p:spPr>
        <p:txBody>
          <a:bodyPr wrap="square" rtlCol="0">
            <a:spAutoFit/>
          </a:bodyPr>
          <a:lstStyle/>
          <a:p>
            <a:pPr algn="l"/>
            <a:r>
              <a:rPr lang="en-GB" dirty="0" smtClean="0">
                <a:solidFill>
                  <a:srgbClr val="C00000"/>
                </a:solidFill>
              </a:rPr>
              <a:t>Pluralistic perspective/stance</a:t>
            </a:r>
            <a:endParaRPr lang="en-GB" dirty="0">
              <a:solidFill>
                <a:srgbClr val="C00000"/>
              </a:solidFill>
            </a:endParaRPr>
          </a:p>
        </p:txBody>
      </p:sp>
      <p:sp>
        <p:nvSpPr>
          <p:cNvPr id="24" name="Oval 23"/>
          <p:cNvSpPr/>
          <p:nvPr/>
        </p:nvSpPr>
        <p:spPr bwMode="auto">
          <a:xfrm>
            <a:off x="5364088" y="1988840"/>
            <a:ext cx="1944216" cy="1656184"/>
          </a:xfrm>
          <a:prstGeom prst="ellipse">
            <a:avLst/>
          </a:prstGeom>
          <a:noFill/>
          <a:ln w="25400" cap="flat" cmpd="sng" algn="ctr">
            <a:solidFill>
              <a:schemeClr val="bg1">
                <a:lumMod val="2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5436096" y="2564904"/>
            <a:ext cx="1872208" cy="584775"/>
          </a:xfrm>
          <a:prstGeom prst="rect">
            <a:avLst/>
          </a:prstGeom>
          <a:noFill/>
        </p:spPr>
        <p:txBody>
          <a:bodyPr wrap="square" rtlCol="0">
            <a:spAutoFit/>
          </a:bodyPr>
          <a:lstStyle/>
          <a:p>
            <a:r>
              <a:rPr lang="en-GB" dirty="0" smtClean="0">
                <a:solidFill>
                  <a:schemeClr val="bg1">
                    <a:lumMod val="25000"/>
                  </a:schemeClr>
                </a:solidFill>
              </a:rPr>
              <a:t>Person-centred</a:t>
            </a:r>
          </a:p>
          <a:p>
            <a:r>
              <a:rPr lang="en-GB" dirty="0" smtClean="0">
                <a:solidFill>
                  <a:schemeClr val="bg1">
                    <a:lumMod val="25000"/>
                  </a:schemeClr>
                </a:solidFill>
              </a:rPr>
              <a:t>practice</a:t>
            </a:r>
            <a:endParaRPr lang="en-GB" dirty="0">
              <a:solidFill>
                <a:schemeClr val="bg1">
                  <a:lumMod val="25000"/>
                </a:schemeClr>
              </a:solidFill>
            </a:endParaRPr>
          </a:p>
        </p:txBody>
      </p:sp>
      <p:sp>
        <p:nvSpPr>
          <p:cNvPr id="26" name="Oval 25"/>
          <p:cNvSpPr/>
          <p:nvPr/>
        </p:nvSpPr>
        <p:spPr bwMode="auto">
          <a:xfrm>
            <a:off x="4788024" y="4077072"/>
            <a:ext cx="1944216" cy="1656184"/>
          </a:xfrm>
          <a:prstGeom prst="ellipse">
            <a:avLst/>
          </a:prstGeom>
          <a:noFill/>
          <a:ln w="25400" cap="flat" cmpd="sng" algn="ctr">
            <a:solidFill>
              <a:schemeClr val="accent6">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4860032" y="4653136"/>
            <a:ext cx="1872208" cy="584775"/>
          </a:xfrm>
          <a:prstGeom prst="rect">
            <a:avLst/>
          </a:prstGeom>
          <a:noFill/>
        </p:spPr>
        <p:txBody>
          <a:bodyPr wrap="square" rtlCol="0">
            <a:spAutoFit/>
          </a:bodyPr>
          <a:lstStyle/>
          <a:p>
            <a:r>
              <a:rPr lang="en-GB" dirty="0" smtClean="0">
                <a:solidFill>
                  <a:schemeClr val="accent2">
                    <a:lumMod val="50000"/>
                  </a:schemeClr>
                </a:solidFill>
              </a:rPr>
              <a:t>Psychodynamic</a:t>
            </a:r>
          </a:p>
          <a:p>
            <a:r>
              <a:rPr lang="en-GB" dirty="0" smtClean="0">
                <a:solidFill>
                  <a:schemeClr val="accent2">
                    <a:lumMod val="50000"/>
                  </a:schemeClr>
                </a:solidFill>
              </a:rPr>
              <a:t>practice</a:t>
            </a:r>
            <a:endParaRPr lang="en-GB" dirty="0">
              <a:solidFill>
                <a:schemeClr val="accent2">
                  <a:lumMod val="50000"/>
                </a:schemeClr>
              </a:solidFill>
            </a:endParaRPr>
          </a:p>
        </p:txBody>
      </p:sp>
      <p:sp>
        <p:nvSpPr>
          <p:cNvPr id="28" name="Oval 27"/>
          <p:cNvSpPr/>
          <p:nvPr/>
        </p:nvSpPr>
        <p:spPr bwMode="auto">
          <a:xfrm>
            <a:off x="2771800" y="1196752"/>
            <a:ext cx="1224136" cy="3672408"/>
          </a:xfrm>
          <a:prstGeom prst="ellipse">
            <a:avLst/>
          </a:prstGeom>
          <a:solidFill>
            <a:srgbClr val="FFCCCC">
              <a:alpha val="24000"/>
            </a:srgbClr>
          </a:solidFill>
          <a:ln w="12700" cap="flat" cmpd="sng" algn="ctr">
            <a:solidFill>
              <a:srgbClr val="C00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2771800" y="1772816"/>
            <a:ext cx="1224136" cy="584775"/>
          </a:xfrm>
          <a:prstGeom prst="rect">
            <a:avLst/>
          </a:prstGeom>
          <a:noFill/>
        </p:spPr>
        <p:txBody>
          <a:bodyPr wrap="square" rtlCol="0">
            <a:spAutoFit/>
          </a:bodyPr>
          <a:lstStyle/>
          <a:p>
            <a:r>
              <a:rPr lang="en-GB" dirty="0" smtClean="0">
                <a:solidFill>
                  <a:srgbClr val="C00000"/>
                </a:solidFill>
              </a:rPr>
              <a:t>Pluralistic practice</a:t>
            </a:r>
            <a:endParaRPr lang="en-GB"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9" grpId="0"/>
      <p:bldP spid="20" grpId="0"/>
      <p:bldP spid="22" grpId="0" animBg="1"/>
      <p:bldP spid="23" grpId="0"/>
      <p:bldP spid="24" grpId="0" animBg="1"/>
      <p:bldP spid="25" grpId="0"/>
      <p:bldP spid="26" grpId="0" animBg="1"/>
      <p:bldP spid="27" grpId="0"/>
      <p:bldP spid="28" grpId="0" animBg="1"/>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 name="Straight Arrow Connector 4"/>
          <p:cNvCxnSpPr/>
          <p:nvPr/>
        </p:nvCxnSpPr>
        <p:spPr bwMode="auto">
          <a:xfrm>
            <a:off x="107504" y="841321"/>
            <a:ext cx="8856984" cy="0"/>
          </a:xfrm>
          <a:prstGeom prst="straightConnector1">
            <a:avLst/>
          </a:prstGeom>
          <a:solidFill>
            <a:schemeClr val="accent1"/>
          </a:solidFill>
          <a:ln w="50800" cap="flat" cmpd="sng" algn="ctr">
            <a:solidFill>
              <a:schemeClr val="tx1"/>
            </a:solidFill>
            <a:prstDash val="sysDot"/>
            <a:round/>
            <a:headEnd type="none" w="med" len="med"/>
            <a:tailEnd type="arrow"/>
          </a:ln>
          <a:effectLst>
            <a:glow rad="228600">
              <a:schemeClr val="accent6">
                <a:satMod val="175000"/>
                <a:alpha val="40000"/>
              </a:schemeClr>
            </a:glow>
          </a:effectLst>
        </p:spPr>
      </p:cxnSp>
      <p:sp>
        <p:nvSpPr>
          <p:cNvPr id="7" name="TextBox 6"/>
          <p:cNvSpPr txBox="1"/>
          <p:nvPr/>
        </p:nvSpPr>
        <p:spPr>
          <a:xfrm>
            <a:off x="2339752" y="519644"/>
            <a:ext cx="639919" cy="338554"/>
          </a:xfrm>
          <a:prstGeom prst="rect">
            <a:avLst/>
          </a:prstGeom>
          <a:noFill/>
        </p:spPr>
        <p:txBody>
          <a:bodyPr wrap="none" rtlCol="0">
            <a:spAutoFit/>
          </a:bodyPr>
          <a:lstStyle/>
          <a:p>
            <a:r>
              <a:rPr lang="en-GB" dirty="0" smtClean="0"/>
              <a:t>1900</a:t>
            </a:r>
            <a:endParaRPr lang="en-GB" dirty="0"/>
          </a:p>
        </p:txBody>
      </p:sp>
      <p:sp>
        <p:nvSpPr>
          <p:cNvPr id="8" name="TextBox 7"/>
          <p:cNvSpPr txBox="1"/>
          <p:nvPr/>
        </p:nvSpPr>
        <p:spPr>
          <a:xfrm>
            <a:off x="4716016" y="519644"/>
            <a:ext cx="639919" cy="338554"/>
          </a:xfrm>
          <a:prstGeom prst="rect">
            <a:avLst/>
          </a:prstGeom>
          <a:noFill/>
        </p:spPr>
        <p:txBody>
          <a:bodyPr wrap="none" rtlCol="0">
            <a:spAutoFit/>
          </a:bodyPr>
          <a:lstStyle/>
          <a:p>
            <a:r>
              <a:rPr lang="en-GB" dirty="0" smtClean="0"/>
              <a:t>1950</a:t>
            </a:r>
            <a:endParaRPr lang="en-GB" dirty="0"/>
          </a:p>
        </p:txBody>
      </p:sp>
      <p:sp>
        <p:nvSpPr>
          <p:cNvPr id="9" name="TextBox 8"/>
          <p:cNvSpPr txBox="1"/>
          <p:nvPr/>
        </p:nvSpPr>
        <p:spPr>
          <a:xfrm>
            <a:off x="6876257" y="502767"/>
            <a:ext cx="639919" cy="338554"/>
          </a:xfrm>
          <a:prstGeom prst="rect">
            <a:avLst/>
          </a:prstGeom>
          <a:noFill/>
        </p:spPr>
        <p:txBody>
          <a:bodyPr wrap="none" rtlCol="0">
            <a:spAutoFit/>
          </a:bodyPr>
          <a:lstStyle/>
          <a:p>
            <a:r>
              <a:rPr lang="en-GB" dirty="0" smtClean="0"/>
              <a:t>2000</a:t>
            </a:r>
            <a:endParaRPr lang="en-GB" dirty="0"/>
          </a:p>
        </p:txBody>
      </p:sp>
      <p:sp>
        <p:nvSpPr>
          <p:cNvPr id="10" name="TextBox 9"/>
          <p:cNvSpPr txBox="1"/>
          <p:nvPr/>
        </p:nvSpPr>
        <p:spPr>
          <a:xfrm>
            <a:off x="264304" y="1649704"/>
            <a:ext cx="1643400" cy="830997"/>
          </a:xfrm>
          <a:prstGeom prst="rect">
            <a:avLst/>
          </a:prstGeom>
          <a:noFill/>
        </p:spPr>
        <p:txBody>
          <a:bodyPr wrap="none" rtlCol="0">
            <a:spAutoFit/>
          </a:bodyPr>
          <a:lstStyle/>
          <a:p>
            <a:r>
              <a:rPr lang="en-GB" sz="2400" dirty="0" smtClean="0"/>
              <a:t>Pure form </a:t>
            </a:r>
          </a:p>
          <a:p>
            <a:pPr algn="l"/>
            <a:r>
              <a:rPr lang="en-GB" sz="2400" dirty="0" smtClean="0"/>
              <a:t>therapies</a:t>
            </a:r>
            <a:endParaRPr lang="en-GB" sz="2400" dirty="0"/>
          </a:p>
        </p:txBody>
      </p:sp>
      <p:cxnSp>
        <p:nvCxnSpPr>
          <p:cNvPr id="11" name="Straight Arrow Connector 10"/>
          <p:cNvCxnSpPr/>
          <p:nvPr/>
        </p:nvCxnSpPr>
        <p:spPr bwMode="auto">
          <a:xfrm>
            <a:off x="1907704" y="2065203"/>
            <a:ext cx="6480720"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5" name="TextBox 14"/>
          <p:cNvSpPr txBox="1"/>
          <p:nvPr/>
        </p:nvSpPr>
        <p:spPr>
          <a:xfrm>
            <a:off x="243079" y="2801832"/>
            <a:ext cx="1687450" cy="830997"/>
          </a:xfrm>
          <a:prstGeom prst="rect">
            <a:avLst/>
          </a:prstGeom>
          <a:noFill/>
        </p:spPr>
        <p:txBody>
          <a:bodyPr wrap="none" rtlCol="0">
            <a:spAutoFit/>
          </a:bodyPr>
          <a:lstStyle/>
          <a:p>
            <a:r>
              <a:rPr lang="en-GB" sz="2400" dirty="0" smtClean="0"/>
              <a:t>Integrative</a:t>
            </a:r>
          </a:p>
          <a:p>
            <a:pPr algn="l"/>
            <a:r>
              <a:rPr lang="en-GB" sz="2400" dirty="0" smtClean="0"/>
              <a:t>therapies</a:t>
            </a:r>
            <a:endParaRPr lang="en-GB" sz="2400" dirty="0"/>
          </a:p>
        </p:txBody>
      </p:sp>
      <p:cxnSp>
        <p:nvCxnSpPr>
          <p:cNvPr id="16" name="Straight Arrow Connector 15"/>
          <p:cNvCxnSpPr/>
          <p:nvPr/>
        </p:nvCxnSpPr>
        <p:spPr bwMode="auto">
          <a:xfrm>
            <a:off x="3707904" y="3217331"/>
            <a:ext cx="4680520" cy="0"/>
          </a:xfrm>
          <a:prstGeom prst="straightConnector1">
            <a:avLst/>
          </a:prstGeom>
          <a:solidFill>
            <a:schemeClr val="accent1"/>
          </a:solidFill>
          <a:ln w="50800" cap="flat" cmpd="sng" algn="ctr">
            <a:gradFill flip="none" rotWithShape="1">
              <a:gsLst>
                <a:gs pos="0">
                  <a:schemeClr val="accent1"/>
                </a:gs>
                <a:gs pos="89000">
                  <a:schemeClr val="tx1"/>
                </a:gs>
                <a:gs pos="100000">
                  <a:schemeClr val="tx1">
                    <a:lumMod val="0"/>
                  </a:schemeClr>
                </a:gs>
              </a:gsLst>
              <a:lin ang="0" scaled="1"/>
              <a:tileRect/>
            </a:gradFill>
            <a:prstDash val="solid"/>
            <a:round/>
            <a:headEnd type="none" w="med" len="med"/>
            <a:tailEnd type="arrow"/>
          </a:ln>
          <a:effectLst/>
        </p:spPr>
      </p:cxnSp>
      <p:sp>
        <p:nvSpPr>
          <p:cNvPr id="18" name="TextBox 17"/>
          <p:cNvSpPr txBox="1"/>
          <p:nvPr/>
        </p:nvSpPr>
        <p:spPr>
          <a:xfrm>
            <a:off x="243079" y="4021613"/>
            <a:ext cx="1664625" cy="830997"/>
          </a:xfrm>
          <a:prstGeom prst="rect">
            <a:avLst/>
          </a:prstGeom>
          <a:noFill/>
        </p:spPr>
        <p:txBody>
          <a:bodyPr wrap="square" rtlCol="0">
            <a:spAutoFit/>
          </a:bodyPr>
          <a:lstStyle/>
          <a:p>
            <a:pPr algn="l"/>
            <a:r>
              <a:rPr lang="en-GB" sz="2400" dirty="0" smtClean="0"/>
              <a:t>Eclectic</a:t>
            </a:r>
          </a:p>
          <a:p>
            <a:pPr algn="l"/>
            <a:r>
              <a:rPr lang="en-GB" sz="2400" dirty="0" smtClean="0"/>
              <a:t>therapies</a:t>
            </a:r>
            <a:endParaRPr lang="en-GB" sz="2400" dirty="0"/>
          </a:p>
        </p:txBody>
      </p:sp>
      <p:cxnSp>
        <p:nvCxnSpPr>
          <p:cNvPr id="19" name="Straight Arrow Connector 18"/>
          <p:cNvCxnSpPr/>
          <p:nvPr/>
        </p:nvCxnSpPr>
        <p:spPr bwMode="auto">
          <a:xfrm>
            <a:off x="6876256" y="4437112"/>
            <a:ext cx="1512167" cy="0"/>
          </a:xfrm>
          <a:prstGeom prst="straightConnector1">
            <a:avLst/>
          </a:prstGeom>
          <a:solidFill>
            <a:schemeClr val="accent1"/>
          </a:solidFill>
          <a:ln w="50800" cap="flat" cmpd="sng" algn="ctr">
            <a:gradFill flip="none" rotWithShape="1">
              <a:gsLst>
                <a:gs pos="36000">
                  <a:schemeClr val="tx1"/>
                </a:gs>
                <a:gs pos="0">
                  <a:schemeClr val="accent5"/>
                </a:gs>
                <a:gs pos="50000">
                  <a:schemeClr val="tx1"/>
                </a:gs>
                <a:gs pos="100000">
                  <a:schemeClr val="accent1">
                    <a:shade val="100000"/>
                    <a:satMod val="115000"/>
                  </a:schemeClr>
                </a:gs>
              </a:gsLst>
              <a:lin ang="0" scaled="1"/>
              <a:tileRect/>
            </a:gradFill>
            <a:prstDash val="solid"/>
            <a:round/>
            <a:headEnd type="none" w="med" len="med"/>
            <a:tailEnd type="arrow"/>
          </a:ln>
          <a:effectLst/>
        </p:spPr>
      </p:cxnSp>
      <p:sp>
        <p:nvSpPr>
          <p:cNvPr id="21" name="TextBox 20"/>
          <p:cNvSpPr txBox="1"/>
          <p:nvPr/>
        </p:nvSpPr>
        <p:spPr>
          <a:xfrm>
            <a:off x="243079" y="5178096"/>
            <a:ext cx="1687450" cy="830997"/>
          </a:xfrm>
          <a:prstGeom prst="rect">
            <a:avLst/>
          </a:prstGeom>
          <a:noFill/>
        </p:spPr>
        <p:txBody>
          <a:bodyPr wrap="square" rtlCol="0">
            <a:spAutoFit/>
          </a:bodyPr>
          <a:lstStyle/>
          <a:p>
            <a:pPr algn="l"/>
            <a:r>
              <a:rPr lang="en-GB" sz="2400" dirty="0" smtClean="0"/>
              <a:t>Pluralistic</a:t>
            </a:r>
          </a:p>
          <a:p>
            <a:pPr algn="l"/>
            <a:r>
              <a:rPr lang="en-GB" sz="2400" dirty="0" smtClean="0"/>
              <a:t>approach</a:t>
            </a:r>
            <a:endParaRPr lang="en-GB" sz="2400" dirty="0"/>
          </a:p>
        </p:txBody>
      </p:sp>
      <p:cxnSp>
        <p:nvCxnSpPr>
          <p:cNvPr id="22" name="Straight Arrow Connector 21"/>
          <p:cNvCxnSpPr/>
          <p:nvPr/>
        </p:nvCxnSpPr>
        <p:spPr bwMode="auto">
          <a:xfrm>
            <a:off x="8041815" y="5593595"/>
            <a:ext cx="315883" cy="0"/>
          </a:xfrm>
          <a:prstGeom prst="straightConnector1">
            <a:avLst/>
          </a:prstGeom>
          <a:solidFill>
            <a:schemeClr val="accent1"/>
          </a:solidFill>
          <a:ln w="50800" cap="flat" cmpd="sng" algn="ctr">
            <a:gradFill flip="none" rotWithShape="1">
              <a:gsLst>
                <a:gs pos="0">
                  <a:schemeClr val="accent1">
                    <a:shade val="30000"/>
                    <a:satMod val="115000"/>
                    <a:lumMod val="0"/>
                    <a:lumOff val="100000"/>
                  </a:schemeClr>
                </a:gs>
                <a:gs pos="84000">
                  <a:schemeClr val="accent4">
                    <a:lumMod val="75000"/>
                    <a:lumOff val="25000"/>
                  </a:schemeClr>
                </a:gs>
                <a:gs pos="100000">
                  <a:schemeClr val="accent1">
                    <a:shade val="100000"/>
                    <a:satMod val="115000"/>
                  </a:schemeClr>
                </a:gs>
              </a:gsLst>
              <a:lin ang="10800000" scaled="1"/>
              <a:tileRect/>
            </a:gradFill>
            <a:prstDash val="solid"/>
            <a:round/>
            <a:headEnd type="none" w="med" len="med"/>
            <a:tailEnd type="arrow"/>
          </a:ln>
          <a:effectLst/>
        </p:spPr>
      </p:cxnSp>
    </p:spTree>
    <p:extLst>
      <p:ext uri="{BB962C8B-B14F-4D97-AF65-F5344CB8AC3E}">
        <p14:creationId xmlns:p14="http://schemas.microsoft.com/office/powerpoint/2010/main" val="18806567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Schools and schoolism</a:t>
            </a:r>
            <a:endParaRPr lang="en-GB" dirty="0"/>
          </a:p>
        </p:txBody>
      </p:sp>
      <p:sp>
        <p:nvSpPr>
          <p:cNvPr id="3" name="Content Placeholder 2"/>
          <p:cNvSpPr>
            <a:spLocks noGrp="1"/>
          </p:cNvSpPr>
          <p:nvPr>
            <p:ph idx="1"/>
          </p:nvPr>
        </p:nvSpPr>
        <p:spPr/>
        <p:txBody>
          <a:bodyPr/>
          <a:lstStyle/>
          <a:p>
            <a:r>
              <a:rPr lang="en-GB" sz="2600" dirty="0" smtClean="0"/>
              <a:t>History of counselling and psychotherapy characterised by emergence of numerous ‘schools’/‘orientations’</a:t>
            </a:r>
          </a:p>
          <a:p>
            <a:r>
              <a:rPr lang="en-GB" sz="2600" dirty="0" smtClean="0"/>
              <a:t>Even integrative/eclectic therapies can be considered ‘schools’, as often advocate one particular combination of methods/ideas</a:t>
            </a:r>
          </a:p>
          <a:p>
            <a:r>
              <a:rPr lang="en-GB" sz="2600" dirty="0" smtClean="0"/>
              <a:t>Schools can make many positive contributions to field but ‘schoolism’ – the belief that one’s approach is superior to others – is based on assumption that one particular orientation/method best suited to all clients. Is this true?</a:t>
            </a:r>
            <a:endParaRPr lang="en-GB" sz="2600" dirty="0"/>
          </a:p>
        </p:txBody>
      </p:sp>
    </p:spTree>
    <p:extLst>
      <p:ext uri="{BB962C8B-B14F-4D97-AF65-F5344CB8AC3E}">
        <p14:creationId xmlns:p14="http://schemas.microsoft.com/office/powerpoint/2010/main" val="36388123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7000" dirty="0" smtClean="0">
                <a:solidFill>
                  <a:schemeClr val="accent1"/>
                </a:solidFill>
              </a:rPr>
              <a:t>3.</a:t>
            </a:r>
            <a:br>
              <a:rPr lang="en-GB" sz="7000" dirty="0" smtClean="0">
                <a:solidFill>
                  <a:schemeClr val="accent1"/>
                </a:solidFill>
              </a:rPr>
            </a:br>
            <a:r>
              <a:rPr lang="en-GB" sz="7000" dirty="0" smtClean="0">
                <a:solidFill>
                  <a:schemeClr val="accent1"/>
                </a:solidFill>
              </a:rPr>
              <a:t>Meeting the needs of individual clients</a:t>
            </a:r>
            <a:endParaRPr lang="en-US" sz="7000" dirty="0" smtClean="0">
              <a:solidFill>
                <a:schemeClr val="accent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spTree>
    <p:extLst>
      <p:ext uri="{BB962C8B-B14F-4D97-AF65-F5344CB8AC3E}">
        <p14:creationId xmlns:p14="http://schemas.microsoft.com/office/powerpoint/2010/main" val="3315294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3.1 Being clear about what we offer</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13140285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08" y="-251185"/>
            <a:ext cx="9187408" cy="734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747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3.2 Beyond intuition</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11180073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75574" y="1052736"/>
            <a:ext cx="8064859" cy="1181100"/>
          </a:xfrm>
        </p:spPr>
        <p:txBody>
          <a:bodyPr/>
          <a:lstStyle/>
          <a:p>
            <a:pPr eaLnBrk="1" hangingPunct="1"/>
            <a:r>
              <a:rPr lang="en-GB" dirty="0" smtClean="0">
                <a:solidFill>
                  <a:schemeClr val="tx1"/>
                </a:solidFill>
              </a:rPr>
              <a:t>Can we just trust our intuitive sense of what clients need?</a:t>
            </a:r>
            <a:br>
              <a:rPr lang="en-GB" dirty="0" smtClean="0">
                <a:solidFill>
                  <a:schemeClr val="tx1"/>
                </a:solidFill>
              </a:rPr>
            </a:br>
            <a:endParaRPr lang="en-US" dirty="0" smtClean="0">
              <a:solidFill>
                <a:schemeClr val="tx1"/>
              </a:solidFill>
            </a:endParaRPr>
          </a:p>
        </p:txBody>
      </p:sp>
      <p:sp>
        <p:nvSpPr>
          <p:cNvPr id="2" name="Rectangle 1"/>
          <p:cNvSpPr/>
          <p:nvPr/>
        </p:nvSpPr>
        <p:spPr>
          <a:xfrm>
            <a:off x="755576" y="2852936"/>
            <a:ext cx="7704856" cy="3785652"/>
          </a:xfrm>
          <a:prstGeom prst="rect">
            <a:avLst/>
          </a:prstGeom>
          <a:solidFill>
            <a:schemeClr val="tx1"/>
          </a:solidFill>
        </p:spPr>
        <p:txBody>
          <a:bodyPr wrap="square">
            <a:spAutoFit/>
          </a:bodyPr>
          <a:lstStyle/>
          <a:p>
            <a:r>
              <a:rPr lang="en-GB" sz="4000" b="1" dirty="0">
                <a:latin typeface="Tahoma" pitchFamily="34" charset="0"/>
                <a:cs typeface="Tahoma" pitchFamily="34" charset="0"/>
              </a:rPr>
              <a:t/>
            </a:r>
            <a:br>
              <a:rPr lang="en-GB" sz="4000" b="1" dirty="0">
                <a:latin typeface="Tahoma" pitchFamily="34" charset="0"/>
                <a:cs typeface="Tahoma" pitchFamily="34" charset="0"/>
              </a:rPr>
            </a:br>
            <a:r>
              <a:rPr lang="en-GB" sz="4000" b="1" dirty="0">
                <a:solidFill>
                  <a:schemeClr val="accent1"/>
                </a:solidFill>
                <a:latin typeface="Tahoma" pitchFamily="34" charset="0"/>
                <a:cs typeface="Tahoma" pitchFamily="34" charset="0"/>
              </a:rPr>
              <a:t>A. Research indicates that therapists are generally poor judges of what clients want or experience</a:t>
            </a:r>
            <a:br>
              <a:rPr lang="en-GB" sz="4000" b="1" dirty="0">
                <a:solidFill>
                  <a:schemeClr val="accent1"/>
                </a:solidFill>
                <a:latin typeface="Tahoma" pitchFamily="34" charset="0"/>
                <a:cs typeface="Tahoma" pitchFamily="34" charset="0"/>
              </a:rPr>
            </a:br>
            <a:endParaRPr lang="en-GB" sz="4000" b="1" dirty="0">
              <a:solidFill>
                <a:schemeClr val="accent1"/>
              </a:solidFill>
              <a:latin typeface="Tahoma" pitchFamily="34" charset="0"/>
              <a:cs typeface="Tahoma" pitchFamily="34" charset="0"/>
            </a:endParaRPr>
          </a:p>
        </p:txBody>
      </p:sp>
    </p:spTree>
    <p:extLst>
      <p:ext uri="{BB962C8B-B14F-4D97-AF65-F5344CB8AC3E}">
        <p14:creationId xmlns:p14="http://schemas.microsoft.com/office/powerpoint/2010/main" val="1172602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lstStyle/>
          <a:p>
            <a:r>
              <a:rPr lang="en-GB" sz="2200" dirty="0" smtClean="0"/>
              <a:t>Comparison of clients’ perceptions, and therapists’ </a:t>
            </a:r>
            <a:r>
              <a:rPr lang="en-GB" sz="2200" i="1" dirty="0" smtClean="0"/>
              <a:t>metaperceptions, </a:t>
            </a:r>
            <a:r>
              <a:rPr lang="en-GB" sz="2200" dirty="0" smtClean="0"/>
              <a:t>of the therapists’ </a:t>
            </a:r>
            <a:r>
              <a:rPr lang="en-GB" sz="2200" b="1" i="1" dirty="0" smtClean="0"/>
              <a:t>neuroticism</a:t>
            </a:r>
            <a:r>
              <a:rPr lang="en-GB" sz="2200" dirty="0" smtClean="0"/>
              <a:t> (from Cooper, in press)</a:t>
            </a:r>
            <a:endParaRPr lang="en-GB" sz="2200" dirty="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4437112"/>
            <a:ext cx="2664296" cy="1631216"/>
          </a:xfrm>
          <a:prstGeom prst="rect">
            <a:avLst/>
          </a:prstGeom>
          <a:noFill/>
        </p:spPr>
        <p:txBody>
          <a:bodyPr wrap="square" rtlCol="0">
            <a:spAutoFit/>
          </a:bodyPr>
          <a:lstStyle/>
          <a:p>
            <a:pPr algn="l"/>
            <a:r>
              <a:rPr lang="en-GB" sz="2000" u="sng" dirty="0" smtClean="0">
                <a:solidFill>
                  <a:srgbClr val="000000"/>
                </a:solidFill>
              </a:rPr>
              <a:t>Shared variance</a:t>
            </a:r>
          </a:p>
          <a:p>
            <a:pPr algn="l"/>
            <a:r>
              <a:rPr lang="en-GB" sz="2000" dirty="0" smtClean="0">
                <a:solidFill>
                  <a:srgbClr val="000000"/>
                </a:solidFill>
              </a:rPr>
              <a:t>Overall: 16%</a:t>
            </a:r>
          </a:p>
          <a:p>
            <a:pPr algn="l"/>
            <a:endParaRPr lang="en-GB" sz="2000" dirty="0" smtClean="0">
              <a:solidFill>
                <a:srgbClr val="000000"/>
              </a:solidFill>
            </a:endParaRPr>
          </a:p>
          <a:p>
            <a:pPr algn="l"/>
            <a:r>
              <a:rPr lang="en-GB" sz="2000" dirty="0" smtClean="0">
                <a:solidFill>
                  <a:srgbClr val="000000"/>
                </a:solidFill>
              </a:rPr>
              <a:t>Trainees: 21%</a:t>
            </a:r>
          </a:p>
          <a:p>
            <a:pPr algn="l"/>
            <a:r>
              <a:rPr lang="en-GB" sz="2000" dirty="0" smtClean="0">
                <a:solidFill>
                  <a:srgbClr val="000000"/>
                </a:solidFill>
              </a:rPr>
              <a:t>Professionals: 8% </a:t>
            </a:r>
            <a:endParaRPr lang="en-GB" sz="2000" dirty="0">
              <a:solidFill>
                <a:srgbClr val="000000"/>
              </a:solidFill>
            </a:endParaRPr>
          </a:p>
        </p:txBody>
      </p:sp>
    </p:spTree>
    <p:extLst>
      <p:ext uri="{BB962C8B-B14F-4D97-AF65-F5344CB8AC3E}">
        <p14:creationId xmlns:p14="http://schemas.microsoft.com/office/powerpoint/2010/main" val="24351804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lstStyle/>
          <a:p>
            <a:r>
              <a:rPr lang="en-GB" sz="2200" dirty="0" smtClean="0"/>
              <a:t>Comparison of clients’ perceptions, and therapists’ </a:t>
            </a:r>
            <a:r>
              <a:rPr lang="en-GB" sz="2200" i="1" dirty="0" smtClean="0"/>
              <a:t>metaperceptions, </a:t>
            </a:r>
            <a:r>
              <a:rPr lang="en-GB" sz="2200" dirty="0" smtClean="0"/>
              <a:t>of the therapists’ </a:t>
            </a:r>
            <a:r>
              <a:rPr lang="en-GB" sz="2200" b="1" i="1" dirty="0" smtClean="0"/>
              <a:t>agreeableness</a:t>
            </a:r>
            <a:r>
              <a:rPr lang="en-GB" sz="2200" dirty="0" smtClean="0"/>
              <a:t> (from Cooper, in press)</a:t>
            </a:r>
            <a:endParaRPr lang="en-GB" sz="2200" dirty="0"/>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46" y="16288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652120" y="4437112"/>
            <a:ext cx="2664296" cy="1631216"/>
          </a:xfrm>
          <a:prstGeom prst="rect">
            <a:avLst/>
          </a:prstGeom>
          <a:noFill/>
        </p:spPr>
        <p:txBody>
          <a:bodyPr wrap="square" rtlCol="0">
            <a:spAutoFit/>
          </a:bodyPr>
          <a:lstStyle/>
          <a:p>
            <a:pPr algn="l"/>
            <a:r>
              <a:rPr lang="en-GB" sz="2000" u="sng" dirty="0" smtClean="0"/>
              <a:t>Shared variance</a:t>
            </a:r>
          </a:p>
          <a:p>
            <a:pPr algn="l"/>
            <a:r>
              <a:rPr lang="en-GB" sz="2000" dirty="0" smtClean="0"/>
              <a:t>Overall: 11%</a:t>
            </a:r>
          </a:p>
          <a:p>
            <a:pPr algn="l"/>
            <a:endParaRPr lang="en-GB" sz="2000" dirty="0" smtClean="0"/>
          </a:p>
          <a:p>
            <a:pPr algn="l"/>
            <a:r>
              <a:rPr lang="en-GB" sz="2000" dirty="0" smtClean="0"/>
              <a:t>Trainees: 7%</a:t>
            </a:r>
          </a:p>
          <a:p>
            <a:pPr algn="l"/>
            <a:r>
              <a:rPr lang="en-GB" sz="2000" dirty="0" smtClean="0"/>
              <a:t>Professionals: 22% </a:t>
            </a:r>
            <a:endParaRPr lang="en-GB" sz="2000" dirty="0"/>
          </a:p>
        </p:txBody>
      </p:sp>
    </p:spTree>
    <p:extLst>
      <p:ext uri="{BB962C8B-B14F-4D97-AF65-F5344CB8AC3E}">
        <p14:creationId xmlns:p14="http://schemas.microsoft.com/office/powerpoint/2010/main" val="19188187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Tahoma" pitchFamily="34" charset="0"/>
                <a:cs typeface="Tahoma" pitchFamily="34" charset="0"/>
              </a:rPr>
              <a:t>Client </a:t>
            </a:r>
            <a:r>
              <a:rPr lang="en-GB" sz="4000" dirty="0" smtClean="0">
                <a:latin typeface="Tahoma" pitchFamily="34" charset="0"/>
                <a:cs typeface="Tahoma" pitchFamily="34" charset="0"/>
              </a:rPr>
              <a:t>xxx, </a:t>
            </a:r>
            <a:r>
              <a:rPr lang="en-GB" sz="4000" dirty="0" smtClean="0">
                <a:latin typeface="Tahoma" pitchFamily="34" charset="0"/>
                <a:cs typeface="Tahoma" pitchFamily="34" charset="0"/>
              </a:rPr>
              <a:t>session 23</a:t>
            </a:r>
            <a:br>
              <a:rPr lang="en-GB" sz="4000" dirty="0" smtClean="0">
                <a:latin typeface="Tahoma" pitchFamily="34" charset="0"/>
                <a:cs typeface="Tahoma" pitchFamily="34" charset="0"/>
              </a:rPr>
            </a:br>
            <a:r>
              <a:rPr lang="en-GB" sz="4000" dirty="0" smtClean="0">
                <a:latin typeface="Tahoma" pitchFamily="34" charset="0"/>
                <a:cs typeface="Tahoma" pitchFamily="34" charset="0"/>
              </a:rPr>
              <a:t>post-session feedback forms</a:t>
            </a:r>
            <a:endParaRPr lang="en-GB" sz="3200" dirty="0">
              <a:latin typeface="Tahoma" pitchFamily="34" charset="0"/>
              <a:cs typeface="Tahoma" pitchFamily="34" charset="0"/>
            </a:endParaRPr>
          </a:p>
        </p:txBody>
      </p:sp>
      <p:sp>
        <p:nvSpPr>
          <p:cNvPr id="3" name="Content Placeholder 2"/>
          <p:cNvSpPr>
            <a:spLocks noGrp="1"/>
          </p:cNvSpPr>
          <p:nvPr>
            <p:ph idx="1"/>
          </p:nvPr>
        </p:nvSpPr>
        <p:spPr/>
        <p:txBody>
          <a:bodyPr/>
          <a:lstStyle/>
          <a:p>
            <a:pPr marL="0" indent="0">
              <a:buNone/>
            </a:pPr>
            <a:r>
              <a:rPr lang="en-GB" sz="2400" dirty="0" smtClean="0">
                <a:latin typeface="Comic Sans MS" pitchFamily="66" charset="0"/>
              </a:rPr>
              <a:t>Client (‘Greatly helpful’): ‘Tried to allow myself to feel vulnerable…. [The therapist] asked where the sense of shame came from. Not by a dialogue but an invite…. Helps me to realise both the extent to which the fear of being the object or violated by others and the trauma of it plays itself out in a way that involves self-isolation.’</a:t>
            </a:r>
          </a:p>
          <a:p>
            <a:pPr marL="0" indent="0">
              <a:buNone/>
            </a:pPr>
            <a:endParaRPr lang="en-GB" sz="2400" dirty="0" smtClean="0">
              <a:latin typeface="Comic Sans MS" pitchFamily="66" charset="0"/>
            </a:endParaRPr>
          </a:p>
          <a:p>
            <a:pPr marL="0" indent="0" algn="r">
              <a:buNone/>
            </a:pPr>
            <a:r>
              <a:rPr lang="en-GB" sz="2400" dirty="0" smtClean="0">
                <a:latin typeface="Lucida Console" pitchFamily="49" charset="0"/>
              </a:rPr>
              <a:t>Therapist (‘Neither helpful nor hindering’): ‘Not really connected with much, or much new thing coming out.’ </a:t>
            </a:r>
            <a:endParaRPr lang="en-GB" sz="2400" dirty="0">
              <a:latin typeface="Lucida Console" pitchFamily="49" charset="0"/>
            </a:endParaRPr>
          </a:p>
        </p:txBody>
      </p:sp>
    </p:spTree>
    <p:extLst>
      <p:ext uri="{BB962C8B-B14F-4D97-AF65-F5344CB8AC3E}">
        <p14:creationId xmlns:p14="http://schemas.microsoft.com/office/powerpoint/2010/main" val="3549466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Tahoma" pitchFamily="34" charset="0"/>
                <a:cs typeface="Tahoma" pitchFamily="34" charset="0"/>
              </a:rPr>
              <a:t>Client </a:t>
            </a:r>
            <a:r>
              <a:rPr lang="en-GB" sz="4000" dirty="0" err="1" smtClean="0">
                <a:latin typeface="Tahoma" pitchFamily="34" charset="0"/>
                <a:cs typeface="Tahoma" pitchFamily="34" charset="0"/>
              </a:rPr>
              <a:t>yyy</a:t>
            </a:r>
            <a:r>
              <a:rPr lang="en-GB" sz="4000" dirty="0" smtClean="0">
                <a:latin typeface="Tahoma" pitchFamily="34" charset="0"/>
                <a:cs typeface="Tahoma" pitchFamily="34" charset="0"/>
              </a:rPr>
              <a:t>, </a:t>
            </a:r>
            <a:r>
              <a:rPr lang="en-GB" sz="4000" dirty="0" smtClean="0">
                <a:latin typeface="Tahoma" pitchFamily="34" charset="0"/>
                <a:cs typeface="Tahoma" pitchFamily="34" charset="0"/>
              </a:rPr>
              <a:t>session 5</a:t>
            </a:r>
            <a:br>
              <a:rPr lang="en-GB" sz="4000" dirty="0" smtClean="0">
                <a:latin typeface="Tahoma" pitchFamily="34" charset="0"/>
                <a:cs typeface="Tahoma" pitchFamily="34" charset="0"/>
              </a:rPr>
            </a:br>
            <a:r>
              <a:rPr lang="en-GB" sz="4000" dirty="0" smtClean="0">
                <a:latin typeface="Tahoma" pitchFamily="34" charset="0"/>
                <a:cs typeface="Tahoma" pitchFamily="34" charset="0"/>
              </a:rPr>
              <a:t>post-session feedback forms</a:t>
            </a:r>
            <a:endParaRPr lang="en-GB" sz="3200" dirty="0">
              <a:latin typeface="Tahoma" pitchFamily="34" charset="0"/>
              <a:cs typeface="Tahoma" pitchFamily="34" charset="0"/>
            </a:endParaRPr>
          </a:p>
        </p:txBody>
      </p:sp>
      <p:sp>
        <p:nvSpPr>
          <p:cNvPr id="3" name="Content Placeholder 2"/>
          <p:cNvSpPr>
            <a:spLocks noGrp="1"/>
          </p:cNvSpPr>
          <p:nvPr>
            <p:ph idx="1"/>
          </p:nvPr>
        </p:nvSpPr>
        <p:spPr/>
        <p:txBody>
          <a:bodyPr/>
          <a:lstStyle/>
          <a:p>
            <a:pPr marL="0" indent="0" algn="r">
              <a:buNone/>
            </a:pPr>
            <a:r>
              <a:rPr lang="en-GB" sz="2200" dirty="0" smtClean="0">
                <a:latin typeface="Lucida Console" pitchFamily="49" charset="0"/>
              </a:rPr>
              <a:t>Therapist </a:t>
            </a:r>
            <a:r>
              <a:rPr lang="en-GB" sz="2200" dirty="0">
                <a:latin typeface="Lucida Console" pitchFamily="49" charset="0"/>
              </a:rPr>
              <a:t>(‘moderately helpful’): ‘[It felt helpful for the client to…] think about the strength of his drive for connection and intimacy with others… Develop more awareness of how strong that drive is, and perhaps more able to stand back from it.’ </a:t>
            </a:r>
          </a:p>
          <a:p>
            <a:pPr marL="0" indent="0">
              <a:buNone/>
            </a:pPr>
            <a:endParaRPr lang="en-GB" sz="2200" dirty="0" smtClean="0">
              <a:latin typeface="Comic Sans MS" pitchFamily="66" charset="0"/>
            </a:endParaRPr>
          </a:p>
          <a:p>
            <a:pPr marL="0" indent="0">
              <a:buNone/>
            </a:pPr>
            <a:r>
              <a:rPr lang="en-GB" sz="2200" dirty="0" smtClean="0">
                <a:latin typeface="Comic Sans MS" pitchFamily="66" charset="0"/>
              </a:rPr>
              <a:t>Client (‘Slightly hindering’): ‘When I was talking about my desire for communication/relationships, the therapist said that he imagines how difficult it must be to feel this, and that few people must feel like this. This made me feel kind of “isolated”, i.e., the “only one” feeling like this in the world, and feeling a “problematic” poison. This makes me more sad and scared.’</a:t>
            </a:r>
          </a:p>
        </p:txBody>
      </p:sp>
    </p:spTree>
    <p:extLst>
      <p:ext uri="{BB962C8B-B14F-4D97-AF65-F5344CB8AC3E}">
        <p14:creationId xmlns:p14="http://schemas.microsoft.com/office/powerpoint/2010/main" val="1103481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Client </a:t>
            </a:r>
            <a:r>
              <a:rPr lang="en-GB" dirty="0" err="1" smtClean="0"/>
              <a:t>yyy</a:t>
            </a:r>
            <a:r>
              <a:rPr lang="en-GB" dirty="0" smtClean="0"/>
              <a:t>, </a:t>
            </a:r>
            <a:r>
              <a:rPr lang="en-GB" dirty="0" smtClean="0"/>
              <a:t>session 6: </a:t>
            </a:r>
            <a:br>
              <a:rPr lang="en-GB" dirty="0" smtClean="0"/>
            </a:br>
            <a:r>
              <a:rPr lang="en-GB" dirty="0" smtClean="0"/>
              <a:t>Using the feedback</a:t>
            </a:r>
            <a:endParaRPr lang="en-GB" dirty="0"/>
          </a:p>
        </p:txBody>
      </p:sp>
      <p:sp>
        <p:nvSpPr>
          <p:cNvPr id="3" name="Content Placeholder 2"/>
          <p:cNvSpPr>
            <a:spLocks noGrp="1"/>
          </p:cNvSpPr>
          <p:nvPr>
            <p:ph idx="1"/>
          </p:nvPr>
        </p:nvSpPr>
        <p:spPr/>
        <p:txBody>
          <a:bodyPr/>
          <a:lstStyle/>
          <a:p>
            <a:r>
              <a:rPr lang="en-GB" sz="2200" dirty="0" smtClean="0"/>
              <a:t>‘</a:t>
            </a:r>
            <a:r>
              <a:rPr lang="en-GB" sz="2000" dirty="0" smtClean="0">
                <a:latin typeface="Lucida Console" pitchFamily="49" charset="0"/>
              </a:rPr>
              <a:t>Client experienced my empathy and emphasis on the power of his drive for relatedness as isolating: my intention had been to emphasise his uniqueness and personal strengths. Wasn’t discussed at all or raised by client – highlight fact that these things can go totally undetected.’ </a:t>
            </a:r>
          </a:p>
          <a:p>
            <a:pPr marL="0" indent="0">
              <a:buNone/>
            </a:pPr>
            <a:r>
              <a:rPr lang="en-GB" sz="2000" dirty="0" smtClean="0">
                <a:latin typeface="Lucida Console" pitchFamily="49" charset="0"/>
              </a:rPr>
              <a:t>	(post-session notes, session #5)</a:t>
            </a:r>
          </a:p>
          <a:p>
            <a:r>
              <a:rPr lang="en-GB" sz="2000" dirty="0" smtClean="0">
                <a:latin typeface="Lucida Console" pitchFamily="49" charset="0"/>
              </a:rPr>
              <a:t>‘Came back to client at beginning of session and checked out with him where he was at with thing that he was not happy about. Discussed it and felt great to be able to talk about it and clear it up. Invited client to say whether he felt differently or not.’ </a:t>
            </a:r>
          </a:p>
          <a:p>
            <a:pPr marL="0" indent="0">
              <a:buNone/>
            </a:pPr>
            <a:r>
              <a:rPr lang="en-GB" sz="2000" dirty="0">
                <a:latin typeface="Lucida Console" pitchFamily="49" charset="0"/>
              </a:rPr>
              <a:t>	</a:t>
            </a:r>
            <a:r>
              <a:rPr lang="en-GB" sz="2000" dirty="0" smtClean="0">
                <a:latin typeface="Lucida Console" pitchFamily="49" charset="0"/>
              </a:rPr>
              <a:t>(</a:t>
            </a:r>
            <a:r>
              <a:rPr lang="en-GB" sz="2000" dirty="0">
                <a:latin typeface="Lucida Console" pitchFamily="49" charset="0"/>
              </a:rPr>
              <a:t>post-session notes, session </a:t>
            </a:r>
            <a:r>
              <a:rPr lang="en-GB" sz="2000" dirty="0" smtClean="0">
                <a:latin typeface="Lucida Console" pitchFamily="49" charset="0"/>
              </a:rPr>
              <a:t>#6)</a:t>
            </a:r>
            <a:endParaRPr lang="en-GB" sz="2000" dirty="0">
              <a:latin typeface="Lucida Console" pitchFamily="49" charset="0"/>
            </a:endParaRPr>
          </a:p>
        </p:txBody>
      </p:sp>
    </p:spTree>
    <p:extLst>
      <p:ext uri="{BB962C8B-B14F-4D97-AF65-F5344CB8AC3E}">
        <p14:creationId xmlns:p14="http://schemas.microsoft.com/office/powerpoint/2010/main" val="20632004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1.1 Research evidence</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spTree>
    <p:extLst>
      <p:ext uri="{BB962C8B-B14F-4D97-AF65-F5344CB8AC3E}">
        <p14:creationId xmlns:p14="http://schemas.microsoft.com/office/powerpoint/2010/main" val="2253026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not just me….</a:t>
            </a:r>
            <a:endParaRPr lang="en-GB" dirty="0"/>
          </a:p>
        </p:txBody>
      </p:sp>
      <p:sp>
        <p:nvSpPr>
          <p:cNvPr id="3" name="Content Placeholder 2"/>
          <p:cNvSpPr>
            <a:spLocks noGrp="1"/>
          </p:cNvSpPr>
          <p:nvPr>
            <p:ph idx="1"/>
          </p:nvPr>
        </p:nvSpPr>
        <p:spPr/>
        <p:txBody>
          <a:bodyPr/>
          <a:lstStyle/>
          <a:p>
            <a:r>
              <a:rPr lang="en-GB" sz="2600" dirty="0" smtClean="0">
                <a:latin typeface="Tahoma" pitchFamily="34" charset="0"/>
                <a:cs typeface="Tahoma" pitchFamily="34" charset="0"/>
              </a:rPr>
              <a:t>Client and therapist reports of the same episode of therapy often reveal striking differences in perception. For instance: </a:t>
            </a:r>
          </a:p>
          <a:p>
            <a:pPr lvl="1"/>
            <a:r>
              <a:rPr lang="en-GB" sz="2600" dirty="0" smtClean="0">
                <a:latin typeface="Comic Sans MS" pitchFamily="66" charset="0"/>
                <a:cs typeface="Tahoma" pitchFamily="34" charset="0"/>
              </a:rPr>
              <a:t>Client: ‘The </a:t>
            </a:r>
            <a:r>
              <a:rPr lang="en-GB" sz="2600" dirty="0" err="1" smtClean="0">
                <a:latin typeface="Comic Sans MS" pitchFamily="66" charset="0"/>
                <a:cs typeface="Tahoma" pitchFamily="34" charset="0"/>
              </a:rPr>
              <a:t>counseling</a:t>
            </a:r>
            <a:r>
              <a:rPr lang="en-GB" sz="2600" dirty="0" smtClean="0">
                <a:latin typeface="Comic Sans MS" pitchFamily="66" charset="0"/>
                <a:cs typeface="Tahoma" pitchFamily="34" charset="0"/>
              </a:rPr>
              <a:t> was worthwhile. It felt good…. because it was the first time in years I could talk with someone about what’s on my mind.’ </a:t>
            </a:r>
          </a:p>
          <a:p>
            <a:pPr lvl="1"/>
            <a:r>
              <a:rPr lang="en-GB" sz="2600" dirty="0" smtClean="0">
                <a:latin typeface="Comic Sans MS" pitchFamily="66" charset="0"/>
                <a:cs typeface="Tahoma" pitchFamily="34" charset="0"/>
              </a:rPr>
              <a:t>Therapist: ‘We were still in the beginning phases of treatment when she pulled out…. I didn’t feel that we were making progress.’ (Maluccio, 1979: 107-8)</a:t>
            </a:r>
          </a:p>
        </p:txBody>
      </p:sp>
    </p:spTree>
    <p:extLst>
      <p:ext uri="{BB962C8B-B14F-4D97-AF65-F5344CB8AC3E}">
        <p14:creationId xmlns:p14="http://schemas.microsoft.com/office/powerpoint/2010/main" val="1596168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ahoma" pitchFamily="34" charset="0"/>
                <a:cs typeface="Tahoma" pitchFamily="34" charset="0"/>
              </a:rPr>
              <a:t>It’s not just me….</a:t>
            </a:r>
            <a:endParaRPr lang="en-GB" dirty="0">
              <a:latin typeface="Tahoma" pitchFamily="34" charset="0"/>
              <a:cs typeface="Tahoma" pitchFamily="34" charset="0"/>
            </a:endParaRPr>
          </a:p>
        </p:txBody>
      </p:sp>
      <p:sp>
        <p:nvSpPr>
          <p:cNvPr id="3" name="Content Placeholder 2"/>
          <p:cNvSpPr>
            <a:spLocks noGrp="1"/>
          </p:cNvSpPr>
          <p:nvPr>
            <p:ph idx="1"/>
          </p:nvPr>
        </p:nvSpPr>
        <p:spPr/>
        <p:txBody>
          <a:bodyPr/>
          <a:lstStyle/>
          <a:p>
            <a:r>
              <a:rPr lang="en-GB" sz="2400" dirty="0" smtClean="0">
                <a:latin typeface="Tahoma" pitchFamily="34" charset="0"/>
                <a:cs typeface="Tahoma" pitchFamily="34" charset="0"/>
              </a:rPr>
              <a:t>Therapists</a:t>
            </a:r>
            <a:r>
              <a:rPr lang="en-GB" sz="2400" dirty="0">
                <a:latin typeface="Tahoma" pitchFamily="34" charset="0"/>
                <a:cs typeface="Tahoma" pitchFamily="34" charset="0"/>
              </a:rPr>
              <a:t>’ ratings of the quality of the therapeutic relationship tend to show only moderate agreement with clients’ ratings </a:t>
            </a:r>
            <a:endParaRPr lang="en-GB" sz="2400" dirty="0" smtClean="0">
              <a:latin typeface="Tahoma" pitchFamily="34" charset="0"/>
              <a:cs typeface="Tahoma" pitchFamily="34" charset="0"/>
            </a:endParaRPr>
          </a:p>
          <a:p>
            <a:r>
              <a:rPr lang="en-GB" sz="2400" dirty="0" smtClean="0">
                <a:latin typeface="Tahoma" pitchFamily="34" charset="0"/>
                <a:cs typeface="Tahoma" pitchFamily="34" charset="0"/>
              </a:rPr>
              <a:t>In </a:t>
            </a:r>
            <a:r>
              <a:rPr lang="en-GB" sz="2400" dirty="0">
                <a:latin typeface="Tahoma" pitchFamily="34" charset="0"/>
                <a:cs typeface="Tahoma" pitchFamily="34" charset="0"/>
              </a:rPr>
              <a:t>just 30 to 40 per cent of instances do therapists agree with clients on what was most significant in therapy sessions; with therapists tending to over-estimate the importance of technical, as opposed to relational, aspects </a:t>
            </a:r>
            <a:endParaRPr lang="en-GB" sz="2400" dirty="0" smtClean="0">
              <a:latin typeface="Tahoma" pitchFamily="34" charset="0"/>
              <a:cs typeface="Tahoma" pitchFamily="34" charset="0"/>
            </a:endParaRPr>
          </a:p>
          <a:p>
            <a:r>
              <a:rPr lang="en-GB" sz="2400" dirty="0" smtClean="0">
                <a:latin typeface="Tahoma" pitchFamily="34" charset="0"/>
                <a:cs typeface="Tahoma" pitchFamily="34" charset="0"/>
              </a:rPr>
              <a:t>Therapists </a:t>
            </a:r>
            <a:r>
              <a:rPr lang="en-GB" sz="2400" dirty="0">
                <a:latin typeface="Tahoma" pitchFamily="34" charset="0"/>
                <a:cs typeface="Tahoma" pitchFamily="34" charset="0"/>
              </a:rPr>
              <a:t>are often poor at predicting the outcomes of </a:t>
            </a:r>
            <a:r>
              <a:rPr lang="en-GB" sz="2400" dirty="0" smtClean="0">
                <a:latin typeface="Tahoma" pitchFamily="34" charset="0"/>
                <a:cs typeface="Tahoma" pitchFamily="34" charset="0"/>
              </a:rPr>
              <a:t>therapy, </a:t>
            </a:r>
            <a:r>
              <a:rPr lang="en-GB" sz="2400" dirty="0">
                <a:latin typeface="Tahoma" pitchFamily="34" charset="0"/>
                <a:cs typeface="Tahoma" pitchFamily="34" charset="0"/>
              </a:rPr>
              <a:t>with one study finding that therapists correctly predicted just one out of 42 clients who ultimately </a:t>
            </a:r>
            <a:r>
              <a:rPr lang="en-GB" sz="2400" dirty="0" smtClean="0">
                <a:latin typeface="Tahoma" pitchFamily="34" charset="0"/>
                <a:cs typeface="Tahoma" pitchFamily="34" charset="0"/>
              </a:rPr>
              <a:t>deteriorated</a:t>
            </a:r>
            <a:endParaRPr lang="en-GB" sz="2400" dirty="0">
              <a:latin typeface="Tahoma" pitchFamily="34" charset="0"/>
              <a:cs typeface="Tahoma" pitchFamily="34" charset="0"/>
            </a:endParaRPr>
          </a:p>
        </p:txBody>
      </p:sp>
    </p:spTree>
    <p:extLst>
      <p:ext uri="{BB962C8B-B14F-4D97-AF65-F5344CB8AC3E}">
        <p14:creationId xmlns:p14="http://schemas.microsoft.com/office/powerpoint/2010/main" val="24666588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latin typeface="Tahoma" pitchFamily="34" charset="0"/>
                <a:cs typeface="Tahoma" pitchFamily="34" charset="0"/>
              </a:rPr>
              <a:t>And if you still think that doesn’t include you…</a:t>
            </a:r>
            <a:endParaRPr lang="en-GB" sz="3000" dirty="0">
              <a:latin typeface="Tahoma" pitchFamily="34" charset="0"/>
              <a:cs typeface="Tahoma" pitchFamily="34" charset="0"/>
            </a:endParaRPr>
          </a:p>
        </p:txBody>
      </p:sp>
      <p:sp>
        <p:nvSpPr>
          <p:cNvPr id="3" name="Content Placeholder 2"/>
          <p:cNvSpPr>
            <a:spLocks noGrp="1"/>
          </p:cNvSpPr>
          <p:nvPr>
            <p:ph idx="1"/>
          </p:nvPr>
        </p:nvSpPr>
        <p:spPr>
          <a:xfrm>
            <a:off x="611560" y="1412776"/>
            <a:ext cx="8075612" cy="1468759"/>
          </a:xfrm>
        </p:spPr>
        <p:txBody>
          <a:bodyPr/>
          <a:lstStyle/>
          <a:p>
            <a:r>
              <a:rPr lang="en-GB" sz="2200" dirty="0" smtClean="0">
                <a:latin typeface="Tahoma" pitchFamily="34" charset="0"/>
                <a:cs typeface="Tahoma" pitchFamily="34" charset="0"/>
              </a:rPr>
              <a:t>Counsellors and psychotherapists tend to overestimate their effectiveness, with one study finding that 90 per cent of therapists put themselves in the top 25 per cent in terms of service delivery</a:t>
            </a:r>
            <a:endParaRPr lang="en-GB" sz="2200" dirty="0">
              <a:latin typeface="Tahoma" pitchFamily="34" charset="0"/>
              <a:cs typeface="Tahoma" pitchFamily="34" charset="0"/>
            </a:endParaRPr>
          </a:p>
        </p:txBody>
      </p:sp>
      <p:graphicFrame>
        <p:nvGraphicFramePr>
          <p:cNvPr id="5" name="Chart 4"/>
          <p:cNvGraphicFramePr/>
          <p:nvPr>
            <p:extLst>
              <p:ext uri="{D42A27DB-BD31-4B8C-83A1-F6EECF244321}">
                <p14:modId xmlns:p14="http://schemas.microsoft.com/office/powerpoint/2010/main" val="3448176063"/>
              </p:ext>
            </p:extLst>
          </p:nvPr>
        </p:nvGraphicFramePr>
        <p:xfrm>
          <a:off x="1691680" y="3068960"/>
          <a:ext cx="5688632" cy="3631952"/>
        </p:xfrm>
        <a:graphic>
          <a:graphicData uri="http://schemas.openxmlformats.org/drawingml/2006/chart">
            <c:chart xmlns:c="http://schemas.openxmlformats.org/drawingml/2006/chart" xmlns:r="http://schemas.openxmlformats.org/officeDocument/2006/relationships" r:id="rId2"/>
          </a:graphicData>
        </a:graphic>
      </p:graphicFrame>
      <p:sp>
        <p:nvSpPr>
          <p:cNvPr id="6" name="Pie 5"/>
          <p:cNvSpPr/>
          <p:nvPr/>
        </p:nvSpPr>
        <p:spPr bwMode="auto">
          <a:xfrm rot="6771552">
            <a:off x="2718624" y="3378714"/>
            <a:ext cx="3106139" cy="3196313"/>
          </a:xfrm>
          <a:prstGeom prst="pie">
            <a:avLst>
              <a:gd name="adj1" fmla="val 18294590"/>
              <a:gd name="adj2" fmla="val 16200000"/>
            </a:avLst>
          </a:prstGeom>
          <a:solidFill>
            <a:schemeClr val="accent6">
              <a:lumMod val="60000"/>
              <a:lumOff val="40000"/>
            </a:schemeClr>
          </a:solidFill>
          <a:ln w="9525" cap="flat" cmpd="sng" algn="ctr">
            <a:noFill/>
            <a:prstDash val="solid"/>
            <a:round/>
            <a:headEnd type="none" w="med" len="med"/>
            <a:tailEnd type="triangle" w="med" len="med"/>
          </a:ln>
          <a:effectLst/>
          <a:scene3d>
            <a:camera prst="orthographicFront">
              <a:rot lat="1800000" lon="0" rev="900000"/>
            </a:camera>
            <a:lightRig rig="threePt" dir="t"/>
          </a:scene3d>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431885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latin typeface="Tahoma" pitchFamily="34" charset="0"/>
                <a:cs typeface="Tahoma" pitchFamily="34" charset="0"/>
              </a:rPr>
              <a:t>The ‘20% rule’</a:t>
            </a:r>
            <a:endParaRPr lang="en-GB" sz="6000" dirty="0">
              <a:latin typeface="Tahoma" pitchFamily="34" charset="0"/>
              <a:cs typeface="Tahoma" pitchFamily="34" charset="0"/>
            </a:endParaRPr>
          </a:p>
        </p:txBody>
      </p:sp>
      <p:sp>
        <p:nvSpPr>
          <p:cNvPr id="3" name="Content Placeholder 2"/>
          <p:cNvSpPr>
            <a:spLocks noGrp="1"/>
          </p:cNvSpPr>
          <p:nvPr>
            <p:ph idx="1"/>
          </p:nvPr>
        </p:nvSpPr>
        <p:spPr>
          <a:xfrm>
            <a:off x="611188" y="1600201"/>
            <a:ext cx="8075612" cy="1396751"/>
          </a:xfrm>
        </p:spPr>
        <p:txBody>
          <a:bodyPr/>
          <a:lstStyle/>
          <a:p>
            <a:r>
              <a:rPr lang="en-GB" sz="2800" dirty="0" smtClean="0"/>
              <a:t>On average, can assume that the amount of overlap between how we see a process, and how an other person sees it, is about 20%</a:t>
            </a:r>
            <a:endParaRPr lang="en-GB" sz="2800" dirty="0"/>
          </a:p>
        </p:txBody>
      </p:sp>
      <p:sp>
        <p:nvSpPr>
          <p:cNvPr id="6" name="Oval 5"/>
          <p:cNvSpPr/>
          <p:nvPr/>
        </p:nvSpPr>
        <p:spPr bwMode="auto">
          <a:xfrm>
            <a:off x="3779912" y="3285108"/>
            <a:ext cx="3960440" cy="3164552"/>
          </a:xfrm>
          <a:prstGeom prst="ellipse">
            <a:avLst/>
          </a:prstGeom>
          <a:solidFill>
            <a:schemeClr val="bg1"/>
          </a:solidFill>
          <a:ln w="38100" cap="flat" cmpd="sng" algn="ctr">
            <a:solidFill>
              <a:schemeClr val="accent2">
                <a:lumMod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348585" y="3287483"/>
            <a:ext cx="3960440" cy="3164552"/>
          </a:xfrm>
          <a:prstGeom prst="ellipse">
            <a:avLst/>
          </a:prstGeom>
          <a:noFill/>
          <a:ln w="381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p:txBody>
      </p:sp>
      <p:sp>
        <p:nvSpPr>
          <p:cNvPr id="8" name="TextBox 7"/>
          <p:cNvSpPr txBox="1"/>
          <p:nvPr/>
        </p:nvSpPr>
        <p:spPr>
          <a:xfrm>
            <a:off x="1437538" y="4698107"/>
            <a:ext cx="1879041" cy="400110"/>
          </a:xfrm>
          <a:prstGeom prst="rect">
            <a:avLst/>
          </a:prstGeom>
          <a:noFill/>
        </p:spPr>
        <p:txBody>
          <a:bodyPr wrap="none" rtlCol="0">
            <a:spAutoFit/>
          </a:bodyPr>
          <a:lstStyle/>
          <a:p>
            <a:r>
              <a:rPr lang="en-GB" sz="2000" dirty="0" smtClean="0"/>
              <a:t>Our perception</a:t>
            </a:r>
            <a:endParaRPr lang="en-GB" sz="2000" dirty="0"/>
          </a:p>
        </p:txBody>
      </p:sp>
      <p:sp>
        <p:nvSpPr>
          <p:cNvPr id="9" name="TextBox 8"/>
          <p:cNvSpPr txBox="1"/>
          <p:nvPr/>
        </p:nvSpPr>
        <p:spPr>
          <a:xfrm>
            <a:off x="5553886" y="4701250"/>
            <a:ext cx="2037738" cy="400110"/>
          </a:xfrm>
          <a:prstGeom prst="rect">
            <a:avLst/>
          </a:prstGeom>
          <a:noFill/>
        </p:spPr>
        <p:txBody>
          <a:bodyPr wrap="none" rtlCol="0">
            <a:spAutoFit/>
          </a:bodyPr>
          <a:lstStyle/>
          <a:p>
            <a:r>
              <a:rPr lang="en-GB" sz="2000" dirty="0" smtClean="0"/>
              <a:t>Their perception</a:t>
            </a:r>
            <a:endParaRPr lang="en-GB" sz="2000" dirty="0"/>
          </a:p>
        </p:txBody>
      </p:sp>
    </p:spTree>
    <p:extLst>
      <p:ext uri="{BB962C8B-B14F-4D97-AF65-F5344CB8AC3E}">
        <p14:creationId xmlns:p14="http://schemas.microsoft.com/office/powerpoint/2010/main" val="16486970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Why do we miss so much of what clients experience/want: </a:t>
            </a:r>
            <a:r>
              <a:rPr lang="en-GB" sz="3200" i="1" dirty="0" smtClean="0"/>
              <a:t>Deference</a:t>
            </a:r>
            <a:endParaRPr lang="en-GB" sz="3200" dirty="0"/>
          </a:p>
        </p:txBody>
      </p:sp>
      <p:sp>
        <p:nvSpPr>
          <p:cNvPr id="3" name="Content Placeholder 2"/>
          <p:cNvSpPr>
            <a:spLocks noGrp="1"/>
          </p:cNvSpPr>
          <p:nvPr>
            <p:ph idx="1"/>
          </p:nvPr>
        </p:nvSpPr>
        <p:spPr/>
        <p:txBody>
          <a:bodyPr/>
          <a:lstStyle/>
          <a:p>
            <a:r>
              <a:rPr lang="en-GB" sz="1600" dirty="0" smtClean="0"/>
              <a:t>Research (</a:t>
            </a:r>
            <a:r>
              <a:rPr lang="en-GB" sz="1600" dirty="0" err="1" smtClean="0"/>
              <a:t>Rennie</a:t>
            </a:r>
            <a:r>
              <a:rPr lang="en-GB" sz="1600" dirty="0" smtClean="0"/>
              <a:t>) suggests </a:t>
            </a:r>
            <a:r>
              <a:rPr lang="en-GB" sz="1600" dirty="0"/>
              <a:t>that </a:t>
            </a:r>
            <a:r>
              <a:rPr lang="en-GB" sz="1600" dirty="0" smtClean="0"/>
              <a:t>clients frequently </a:t>
            </a:r>
            <a:r>
              <a:rPr lang="en-GB" sz="1600" dirty="0"/>
              <a:t>‘defer’ to their </a:t>
            </a:r>
            <a:r>
              <a:rPr lang="en-GB" sz="1600" dirty="0" smtClean="0"/>
              <a:t>therapists: </a:t>
            </a:r>
            <a:endParaRPr lang="en-GB" sz="1600" dirty="0"/>
          </a:p>
          <a:p>
            <a:pPr lvl="1"/>
            <a:r>
              <a:rPr lang="en-GB" sz="1600" dirty="0" smtClean="0"/>
              <a:t>express agreement with therapists when they actually disagree with them</a:t>
            </a:r>
          </a:p>
          <a:p>
            <a:pPr lvl="1"/>
            <a:r>
              <a:rPr lang="en-GB" sz="1600" dirty="0" smtClean="0"/>
              <a:t>withholding </a:t>
            </a:r>
            <a:r>
              <a:rPr lang="en-GB" sz="1600" dirty="0"/>
              <a:t>critical or challenging </a:t>
            </a:r>
            <a:r>
              <a:rPr lang="en-GB" sz="1600" dirty="0" smtClean="0"/>
              <a:t>comments</a:t>
            </a:r>
            <a:endParaRPr lang="en-GB" sz="1600" dirty="0"/>
          </a:p>
          <a:p>
            <a:pPr lvl="1"/>
            <a:r>
              <a:rPr lang="en-GB" sz="1600" dirty="0" smtClean="0"/>
              <a:t>conceal </a:t>
            </a:r>
            <a:r>
              <a:rPr lang="en-GB" sz="1600" dirty="0"/>
              <a:t>negative reactions and feelings </a:t>
            </a:r>
            <a:endParaRPr lang="en-GB" sz="1600" dirty="0" smtClean="0"/>
          </a:p>
          <a:p>
            <a:pPr lvl="1"/>
            <a:r>
              <a:rPr lang="en-GB" sz="1600" dirty="0" smtClean="0"/>
              <a:t>Overlook/make allowances for </a:t>
            </a:r>
            <a:r>
              <a:rPr lang="en-GB" sz="1600" dirty="0"/>
              <a:t>therapist’s </a:t>
            </a:r>
            <a:r>
              <a:rPr lang="en-GB" sz="1600" dirty="0" smtClean="0"/>
              <a:t>mistakes</a:t>
            </a:r>
            <a:endParaRPr lang="en-GB" sz="1600" dirty="0"/>
          </a:p>
          <a:p>
            <a:pPr lvl="1"/>
            <a:r>
              <a:rPr lang="en-GB" sz="1600" dirty="0" smtClean="0"/>
              <a:t>not ask </a:t>
            </a:r>
            <a:r>
              <a:rPr lang="en-GB" sz="1600" dirty="0"/>
              <a:t>questions about things that are not understood</a:t>
            </a:r>
          </a:p>
          <a:p>
            <a:pPr lvl="1"/>
            <a:r>
              <a:rPr lang="en-GB" sz="1600" dirty="0" smtClean="0"/>
              <a:t>try </a:t>
            </a:r>
            <a:r>
              <a:rPr lang="en-GB" sz="1600" dirty="0"/>
              <a:t>to see things from the therapist’s perspective </a:t>
            </a:r>
          </a:p>
          <a:p>
            <a:r>
              <a:rPr lang="en-GB" sz="1600" dirty="0" smtClean="0"/>
              <a:t>65% of </a:t>
            </a:r>
            <a:r>
              <a:rPr lang="en-GB" sz="1600" dirty="0"/>
              <a:t>clients leave at least one thing unsaid during sessions; </a:t>
            </a:r>
            <a:r>
              <a:rPr lang="en-GB" sz="1600" dirty="0" smtClean="0"/>
              <a:t>46% keep secrets </a:t>
            </a:r>
            <a:r>
              <a:rPr lang="en-GB" sz="1600" dirty="0"/>
              <a:t>from their therapists, around </a:t>
            </a:r>
            <a:r>
              <a:rPr lang="en-GB" sz="1600" dirty="0" smtClean="0"/>
              <a:t>50% being </a:t>
            </a:r>
            <a:r>
              <a:rPr lang="en-GB" sz="1600" dirty="0"/>
              <a:t>of a sexual nature </a:t>
            </a:r>
            <a:r>
              <a:rPr lang="en-GB" sz="1600" dirty="0" smtClean="0"/>
              <a:t>(Hill et al., 1993)</a:t>
            </a:r>
          </a:p>
          <a:p>
            <a:r>
              <a:rPr lang="en-GB" sz="1600" dirty="0" smtClean="0"/>
              <a:t>Why </a:t>
            </a:r>
            <a:r>
              <a:rPr lang="en-GB" sz="1600" dirty="0"/>
              <a:t>do clients defer:  </a:t>
            </a:r>
          </a:p>
          <a:p>
            <a:pPr lvl="1"/>
            <a:r>
              <a:rPr lang="en-GB" sz="1600" dirty="0"/>
              <a:t>want to be seen as ‘good clients’</a:t>
            </a:r>
          </a:p>
          <a:p>
            <a:pPr lvl="1"/>
            <a:r>
              <a:rPr lang="en-GB" sz="1600" dirty="0"/>
              <a:t>out of a fear that therapists will retaliate </a:t>
            </a:r>
            <a:r>
              <a:rPr lang="en-GB" sz="1600" dirty="0" smtClean="0"/>
              <a:t>and </a:t>
            </a:r>
            <a:r>
              <a:rPr lang="en-GB" sz="1600" dirty="0"/>
              <a:t>the </a:t>
            </a:r>
            <a:r>
              <a:rPr lang="en-GB" sz="1600" dirty="0" smtClean="0"/>
              <a:t>relationship jeopardised</a:t>
            </a:r>
            <a:endParaRPr lang="en-GB" sz="1600" dirty="0"/>
          </a:p>
          <a:p>
            <a:pPr lvl="1"/>
            <a:r>
              <a:rPr lang="en-GB" sz="1600" dirty="0"/>
              <a:t>because therapists are perceived as experts in the field</a:t>
            </a:r>
          </a:p>
          <a:p>
            <a:pPr lvl="1"/>
            <a:r>
              <a:rPr lang="en-GB" sz="1600" dirty="0"/>
              <a:t>because clients feel powerless </a:t>
            </a:r>
          </a:p>
          <a:p>
            <a:pPr lvl="1"/>
            <a:r>
              <a:rPr lang="en-GB" sz="1600" dirty="0"/>
              <a:t>to save the therapist’s </a:t>
            </a:r>
            <a:r>
              <a:rPr lang="en-GB" sz="1600" dirty="0" smtClean="0"/>
              <a:t>‘face’</a:t>
            </a:r>
            <a:endParaRPr lang="en-GB" sz="1600" dirty="0"/>
          </a:p>
        </p:txBody>
      </p:sp>
    </p:spTree>
    <p:extLst>
      <p:ext uri="{BB962C8B-B14F-4D97-AF65-F5344CB8AC3E}">
        <p14:creationId xmlns:p14="http://schemas.microsoft.com/office/powerpoint/2010/main" val="16851372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And what supervisees don’t say…</a:t>
            </a:r>
            <a:endParaRPr lang="en-GB" sz="4000" dirty="0"/>
          </a:p>
        </p:txBody>
      </p:sp>
      <p:sp>
        <p:nvSpPr>
          <p:cNvPr id="3" name="Content Placeholder 2"/>
          <p:cNvSpPr>
            <a:spLocks noGrp="1"/>
          </p:cNvSpPr>
          <p:nvPr>
            <p:ph idx="1"/>
          </p:nvPr>
        </p:nvSpPr>
        <p:spPr/>
        <p:txBody>
          <a:bodyPr/>
          <a:lstStyle/>
          <a:p>
            <a:r>
              <a:rPr lang="en-GB" sz="2000" dirty="0" smtClean="0"/>
              <a:t>Over 97% of </a:t>
            </a:r>
            <a:r>
              <a:rPr lang="en-GB" sz="2000" dirty="0"/>
              <a:t>trainee psychotherapists had failed to disclose at least one </a:t>
            </a:r>
            <a:r>
              <a:rPr lang="en-GB" sz="2000" dirty="0" smtClean="0"/>
              <a:t>thing to </a:t>
            </a:r>
            <a:r>
              <a:rPr lang="en-GB" sz="2000" dirty="0"/>
              <a:t>their </a:t>
            </a:r>
            <a:r>
              <a:rPr lang="en-GB" sz="2000" dirty="0" smtClean="0"/>
              <a:t>supervisors (</a:t>
            </a:r>
            <a:r>
              <a:rPr lang="en-GB" sz="2000" dirty="0" err="1" smtClean="0"/>
              <a:t>Ladany</a:t>
            </a:r>
            <a:r>
              <a:rPr lang="en-GB" sz="2000" dirty="0" smtClean="0"/>
              <a:t> et al., 1993)</a:t>
            </a:r>
          </a:p>
          <a:p>
            <a:r>
              <a:rPr lang="en-GB" sz="2000" dirty="0" smtClean="0"/>
              <a:t>Average </a:t>
            </a:r>
            <a:r>
              <a:rPr lang="en-GB" sz="2000" dirty="0"/>
              <a:t>of </a:t>
            </a:r>
            <a:r>
              <a:rPr lang="en-GB" sz="2000" dirty="0" smtClean="0"/>
              <a:t>eight </a:t>
            </a:r>
            <a:r>
              <a:rPr lang="en-GB" sz="2000" dirty="0"/>
              <a:t>nondisclosures per </a:t>
            </a:r>
            <a:r>
              <a:rPr lang="en-GB" sz="2000" dirty="0" smtClean="0"/>
              <a:t>psychotherapist</a:t>
            </a:r>
          </a:p>
          <a:p>
            <a:r>
              <a:rPr lang="en-GB" sz="2000" dirty="0" smtClean="0"/>
              <a:t>The </a:t>
            </a:r>
            <a:r>
              <a:rPr lang="en-GB" sz="2000" dirty="0"/>
              <a:t>two most common categories </a:t>
            </a:r>
            <a:r>
              <a:rPr lang="en-GB" sz="2000" dirty="0" smtClean="0"/>
              <a:t>were</a:t>
            </a:r>
            <a:r>
              <a:rPr lang="en-GB" sz="2000" dirty="0"/>
              <a:t>: </a:t>
            </a:r>
          </a:p>
          <a:p>
            <a:pPr lvl="1"/>
            <a:r>
              <a:rPr lang="en-GB" sz="1400" i="1" dirty="0" smtClean="0"/>
              <a:t>Negative </a:t>
            </a:r>
            <a:r>
              <a:rPr lang="en-GB" sz="1400" i="1" dirty="0"/>
              <a:t>reactions to supervisor</a:t>
            </a:r>
            <a:r>
              <a:rPr lang="en-GB" sz="1400" dirty="0"/>
              <a:t> (at least one instance given by 90 per cent of all participants): for example, ‘I thought he was an arrogant asshole who had a big blind spot on how to help me in supervision’</a:t>
            </a:r>
          </a:p>
          <a:p>
            <a:pPr lvl="1"/>
            <a:r>
              <a:rPr lang="en-GB" sz="1400" i="1" dirty="0" smtClean="0"/>
              <a:t>Personal </a:t>
            </a:r>
            <a:r>
              <a:rPr lang="en-GB" sz="1400" i="1" dirty="0"/>
              <a:t>issues </a:t>
            </a:r>
            <a:r>
              <a:rPr lang="en-GB" sz="1400" dirty="0"/>
              <a:t>(60 per cent): for example, ‘I have not told my supervisor that I am pregnant’</a:t>
            </a:r>
          </a:p>
          <a:p>
            <a:r>
              <a:rPr lang="en-GB" sz="2000" dirty="0"/>
              <a:t> </a:t>
            </a:r>
            <a:r>
              <a:rPr lang="en-GB" sz="2000" dirty="0" smtClean="0"/>
              <a:t>Other </a:t>
            </a:r>
            <a:r>
              <a:rPr lang="en-GB" sz="2000" dirty="0"/>
              <a:t>categories of non-disclosure included: </a:t>
            </a:r>
            <a:endParaRPr lang="en-GB" sz="2000" dirty="0" smtClean="0"/>
          </a:p>
          <a:p>
            <a:pPr lvl="1"/>
            <a:r>
              <a:rPr lang="en-GB" sz="1400" i="1" dirty="0" smtClean="0"/>
              <a:t>Clinical </a:t>
            </a:r>
            <a:r>
              <a:rPr lang="en-GB" sz="1400" i="1" dirty="0"/>
              <a:t>mistakes</a:t>
            </a:r>
            <a:r>
              <a:rPr lang="en-GB" sz="1400" dirty="0"/>
              <a:t> (44 per cent): for example, ‘I think I sometimes confuse my clients with interventions that are not at the level of the client’s understanding’</a:t>
            </a:r>
          </a:p>
          <a:p>
            <a:pPr lvl="1"/>
            <a:r>
              <a:rPr lang="en-GB" sz="1400" i="1" dirty="0" smtClean="0"/>
              <a:t>Negative </a:t>
            </a:r>
            <a:r>
              <a:rPr lang="en-GB" sz="1400" i="1" dirty="0"/>
              <a:t>reactions to clients </a:t>
            </a:r>
            <a:r>
              <a:rPr lang="en-GB" sz="1400" dirty="0"/>
              <a:t>(36 per cent): for example, ‘that sometimes I’m bored’</a:t>
            </a:r>
          </a:p>
          <a:p>
            <a:pPr lvl="1"/>
            <a:r>
              <a:rPr lang="en-GB" sz="1400" i="1" dirty="0" smtClean="0"/>
              <a:t>Client‑counsellor </a:t>
            </a:r>
            <a:r>
              <a:rPr lang="en-GB" sz="1400" i="1" dirty="0"/>
              <a:t>attraction issues </a:t>
            </a:r>
            <a:r>
              <a:rPr lang="en-GB" sz="1400" dirty="0"/>
              <a:t>(25 per cent): for example, ‘found a male client attractive, reminded me of type of guys I used to like’</a:t>
            </a:r>
          </a:p>
          <a:p>
            <a:pPr lvl="1"/>
            <a:r>
              <a:rPr lang="en-GB" sz="1400" i="1" dirty="0" smtClean="0"/>
              <a:t>Supervisor </a:t>
            </a:r>
            <a:r>
              <a:rPr lang="en-GB" sz="1400" i="1" dirty="0"/>
              <a:t>appearance</a:t>
            </a:r>
            <a:r>
              <a:rPr lang="en-GB" sz="1400" dirty="0"/>
              <a:t> (9 per cent): for example, ‘he wears clothes out of the 70s</a:t>
            </a:r>
            <a:r>
              <a:rPr lang="en-GB" sz="1400" dirty="0" smtClean="0"/>
              <a:t>’</a:t>
            </a:r>
            <a:endParaRPr lang="en-GB" sz="1400" dirty="0"/>
          </a:p>
        </p:txBody>
      </p:sp>
    </p:spTree>
    <p:extLst>
      <p:ext uri="{BB962C8B-B14F-4D97-AF65-F5344CB8AC3E}">
        <p14:creationId xmlns:p14="http://schemas.microsoft.com/office/powerpoint/2010/main" val="27868575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3.3 Listening carefully</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31816537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Listening carefully to client</a:t>
            </a:r>
            <a:endParaRPr lang="en-GB" dirty="0"/>
          </a:p>
        </p:txBody>
      </p:sp>
      <p:sp>
        <p:nvSpPr>
          <p:cNvPr id="3" name="Content Placeholder 2"/>
          <p:cNvSpPr>
            <a:spLocks noGrp="1"/>
          </p:cNvSpPr>
          <p:nvPr>
            <p:ph idx="1"/>
          </p:nvPr>
        </p:nvSpPr>
        <p:spPr>
          <a:xfrm>
            <a:off x="611188" y="1772816"/>
            <a:ext cx="8075612" cy="4353347"/>
          </a:xfrm>
        </p:spPr>
        <p:txBody>
          <a:bodyPr/>
          <a:lstStyle/>
          <a:p>
            <a:r>
              <a:rPr lang="en-GB" dirty="0" smtClean="0"/>
              <a:t>Because of deference, clients’ expressions of what they want in therapy may be very subtle/under-stated</a:t>
            </a:r>
          </a:p>
          <a:p>
            <a:r>
              <a:rPr lang="en-GB" dirty="0" smtClean="0"/>
              <a:t>Need to attend carefully to/invite further exploration of any hinted cues</a:t>
            </a:r>
            <a:endParaRPr lang="en-GB" dirty="0"/>
          </a:p>
        </p:txBody>
      </p:sp>
    </p:spTree>
    <p:extLst>
      <p:ext uri="{BB962C8B-B14F-4D97-AF65-F5344CB8AC3E}">
        <p14:creationId xmlns:p14="http://schemas.microsoft.com/office/powerpoint/2010/main" val="4179090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tx1"/>
                </a:solidFill>
              </a:rPr>
              <a:t>3.4 Meta-therapeutic dialogue</a:t>
            </a:r>
            <a:endParaRPr lang="en-US" sz="9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227712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000" dirty="0" smtClean="0"/>
              <a:t>Meta-therapeutic dialogue</a:t>
            </a:r>
            <a:endParaRPr lang="en-GB" sz="5000" dirty="0"/>
          </a:p>
        </p:txBody>
      </p:sp>
      <p:sp>
        <p:nvSpPr>
          <p:cNvPr id="3" name="Content Placeholder 2"/>
          <p:cNvSpPr>
            <a:spLocks noGrp="1"/>
          </p:cNvSpPr>
          <p:nvPr>
            <p:ph idx="1"/>
          </p:nvPr>
        </p:nvSpPr>
        <p:spPr/>
        <p:txBody>
          <a:bodyPr/>
          <a:lstStyle/>
          <a:p>
            <a:r>
              <a:rPr lang="en-GB" sz="3600" dirty="0" smtClean="0"/>
              <a:t>Inviting clients to explore what </a:t>
            </a:r>
            <a:r>
              <a:rPr lang="en-GB" sz="3600" dirty="0"/>
              <a:t>they want from </a:t>
            </a:r>
            <a:r>
              <a:rPr lang="en-GB" sz="3600" dirty="0" smtClean="0"/>
              <a:t>therapy (</a:t>
            </a:r>
            <a:r>
              <a:rPr lang="en-GB" sz="3600" i="1" dirty="0" smtClean="0"/>
              <a:t>goals</a:t>
            </a:r>
            <a:r>
              <a:rPr lang="en-GB" sz="3600" dirty="0" smtClean="0"/>
              <a:t>), </a:t>
            </a:r>
            <a:r>
              <a:rPr lang="en-GB" sz="3600" dirty="0"/>
              <a:t>and how they </a:t>
            </a:r>
            <a:r>
              <a:rPr lang="en-GB" sz="3600" dirty="0" smtClean="0"/>
              <a:t>may </a:t>
            </a:r>
            <a:r>
              <a:rPr lang="en-GB" sz="3600" dirty="0"/>
              <a:t>be most likely to achieve </a:t>
            </a:r>
            <a:r>
              <a:rPr lang="en-GB" sz="3600" dirty="0" smtClean="0"/>
              <a:t>it (</a:t>
            </a:r>
            <a:r>
              <a:rPr lang="en-GB" sz="3600" i="1" dirty="0" smtClean="0"/>
              <a:t>methods</a:t>
            </a:r>
            <a:r>
              <a:rPr lang="en-GB" sz="3600" dirty="0" smtClean="0"/>
              <a:t>)</a:t>
            </a:r>
            <a:endParaRPr lang="en-GB" sz="3600" dirty="0"/>
          </a:p>
        </p:txBody>
      </p:sp>
    </p:spTree>
    <p:extLst>
      <p:ext uri="{BB962C8B-B14F-4D97-AF65-F5344CB8AC3E}">
        <p14:creationId xmlns:p14="http://schemas.microsoft.com/office/powerpoint/2010/main" val="18069009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GB" sz="3600" smtClean="0"/>
              <a:t>Different clients want different things</a:t>
            </a:r>
          </a:p>
        </p:txBody>
      </p:sp>
      <p:sp>
        <p:nvSpPr>
          <p:cNvPr id="1029" name="Rectangle 3"/>
          <p:cNvSpPr>
            <a:spLocks noGrp="1" noChangeArrowheads="1"/>
          </p:cNvSpPr>
          <p:nvPr>
            <p:ph type="body" sz="half" idx="1"/>
          </p:nvPr>
        </p:nvSpPr>
        <p:spPr>
          <a:xfrm>
            <a:off x="611188" y="1600200"/>
            <a:ext cx="7632700" cy="1828800"/>
          </a:xfrm>
        </p:spPr>
        <p:txBody>
          <a:bodyPr/>
          <a:lstStyle/>
          <a:p>
            <a:pPr eaLnBrk="1" hangingPunct="1"/>
            <a:r>
              <a:rPr lang="en-US" sz="2800" dirty="0" smtClean="0"/>
              <a:t>King et al, 2000: Do depressed clients in primary care want </a:t>
            </a:r>
            <a:r>
              <a:rPr lang="en-GB" sz="2800" dirty="0" smtClean="0"/>
              <a:t>non-directive counselling or cognitive-behaviour therapy? </a:t>
            </a:r>
          </a:p>
          <a:p>
            <a:pPr eaLnBrk="1" hangingPunct="1"/>
            <a:endParaRPr lang="en-GB" sz="2800" dirty="0" smtClean="0"/>
          </a:p>
        </p:txBody>
      </p:sp>
      <p:graphicFrame>
        <p:nvGraphicFramePr>
          <p:cNvPr id="161796" name="Object 4"/>
          <p:cNvGraphicFramePr>
            <a:graphicFrameLocks noGrp="1" noChangeAspect="1"/>
          </p:cNvGraphicFramePr>
          <p:nvPr>
            <p:ph sz="half" idx="2"/>
          </p:nvPr>
        </p:nvGraphicFramePr>
        <p:xfrm>
          <a:off x="1476375" y="2852738"/>
          <a:ext cx="5689600" cy="3795712"/>
        </p:xfrm>
        <a:graphic>
          <a:graphicData uri="http://schemas.openxmlformats.org/presentationml/2006/ole">
            <mc:AlternateContent xmlns:mc="http://schemas.openxmlformats.org/markup-compatibility/2006">
              <mc:Choice xmlns:v="urn:schemas-microsoft-com:vml" Requires="v">
                <p:oleObj spid="_x0000_s85107" name="Chart" r:id="rId3" imgW="6096000" imgH="4067251" progId="MSGraph.Chart.8">
                  <p:embed followColorScheme="full"/>
                </p:oleObj>
              </mc:Choice>
              <mc:Fallback>
                <p:oleObj name="Chart" r:id="rId3" imgW="6096000" imgH="4067251" progId="MSGraph.Chart.8">
                  <p:embed followColorScheme="full"/>
                  <p:pic>
                    <p:nvPicPr>
                      <p:cNvPr id="0" name="Picture 5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852738"/>
                        <a:ext cx="5689600" cy="3795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Text Box 6"/>
          <p:cNvSpPr txBox="1">
            <a:spLocks noChangeArrowheads="1"/>
          </p:cNvSpPr>
          <p:nvPr/>
        </p:nvSpPr>
        <p:spPr bwMode="auto">
          <a:xfrm>
            <a:off x="5148263" y="3573463"/>
            <a:ext cx="590550" cy="336550"/>
          </a:xfrm>
          <a:prstGeom prst="rect">
            <a:avLst/>
          </a:prstGeom>
          <a:noFill/>
          <a:ln w="9525" algn="ctr">
            <a:noFill/>
            <a:miter lim="800000"/>
            <a:headEnd/>
            <a:tailEnd/>
          </a:ln>
        </p:spPr>
        <p:txBody>
          <a:bodyPr wrap="none">
            <a:spAutoFit/>
          </a:bodyPr>
          <a:lstStyle/>
          <a:p>
            <a:r>
              <a:rPr lang="en-GB"/>
              <a:t>40%</a:t>
            </a:r>
          </a:p>
        </p:txBody>
      </p:sp>
      <p:sp>
        <p:nvSpPr>
          <p:cNvPr id="161799" name="Text Box 7"/>
          <p:cNvSpPr txBox="1">
            <a:spLocks noChangeArrowheads="1"/>
          </p:cNvSpPr>
          <p:nvPr/>
        </p:nvSpPr>
        <p:spPr bwMode="auto">
          <a:xfrm>
            <a:off x="2195513" y="5661025"/>
            <a:ext cx="590550" cy="336550"/>
          </a:xfrm>
          <a:prstGeom prst="rect">
            <a:avLst/>
          </a:prstGeom>
          <a:noFill/>
          <a:ln w="9525" algn="ctr">
            <a:noFill/>
            <a:miter lim="800000"/>
            <a:headEnd/>
            <a:tailEnd/>
          </a:ln>
        </p:spPr>
        <p:txBody>
          <a:bodyPr wrap="none">
            <a:spAutoFit/>
          </a:bodyPr>
          <a:lstStyle/>
          <a:p>
            <a:r>
              <a:rPr lang="en-GB"/>
              <a:t>60%</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fade">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179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9000" i="1" dirty="0" smtClean="0"/>
              <a:t>Explore</a:t>
            </a:r>
            <a:endParaRPr lang="en-GB" sz="9000" dirty="0"/>
          </a:p>
        </p:txBody>
      </p:sp>
      <p:sp>
        <p:nvSpPr>
          <p:cNvPr id="3" name="Content Placeholder 2"/>
          <p:cNvSpPr>
            <a:spLocks noGrp="1"/>
          </p:cNvSpPr>
          <p:nvPr>
            <p:ph idx="1"/>
          </p:nvPr>
        </p:nvSpPr>
        <p:spPr/>
        <p:txBody>
          <a:bodyPr/>
          <a:lstStyle/>
          <a:p>
            <a:pPr marL="0" indent="0" algn="ctr">
              <a:buNone/>
            </a:pPr>
            <a:r>
              <a:rPr lang="en-GB" sz="2800" b="1" dirty="0" smtClean="0"/>
              <a:t>≠ </a:t>
            </a:r>
          </a:p>
          <a:p>
            <a:pPr marL="0" indent="0" algn="ctr">
              <a:buNone/>
            </a:pPr>
            <a:r>
              <a:rPr lang="en-GB" sz="2800" b="1" dirty="0" smtClean="0"/>
              <a:t>Doing whatever a client initially asks for, and then sticking to it regardless!</a:t>
            </a:r>
          </a:p>
          <a:p>
            <a:pPr marL="0" indent="0">
              <a:buNone/>
            </a:pPr>
            <a:endParaRPr lang="en-GB" sz="2800" dirty="0"/>
          </a:p>
          <a:p>
            <a:pPr marL="0" indent="0" algn="ctr">
              <a:buNone/>
            </a:pPr>
            <a:r>
              <a:rPr lang="en-GB" sz="2800" dirty="0" smtClean="0"/>
              <a:t>= dialogue</a:t>
            </a:r>
          </a:p>
          <a:p>
            <a:pPr marL="0" indent="0" algn="ctr">
              <a:buNone/>
            </a:pPr>
            <a:r>
              <a:rPr lang="en-GB" sz="2800" dirty="0" smtClean="0"/>
              <a:t>Subtle, complex, on-going process </a:t>
            </a:r>
          </a:p>
          <a:p>
            <a:pPr marL="0" indent="0" algn="ctr">
              <a:buNone/>
            </a:pPr>
            <a:r>
              <a:rPr lang="en-GB" sz="2800" dirty="0" smtClean="0"/>
              <a:t>Draws on expertise of both client and therapist</a:t>
            </a:r>
          </a:p>
          <a:p>
            <a:pPr marL="0" indent="0" algn="ctr">
              <a:buNone/>
            </a:pPr>
            <a:r>
              <a:rPr lang="en-GB" sz="2800" dirty="0" smtClean="0"/>
              <a:t>(and acknowledges limits of both perspectives)</a:t>
            </a:r>
          </a:p>
          <a:p>
            <a:pPr marL="0" indent="0" algn="ctr">
              <a:buNone/>
            </a:pPr>
            <a:r>
              <a:rPr lang="en-GB" sz="2800" i="1" dirty="0" smtClean="0"/>
              <a:t>“Best” knowledge comes through co-construction</a:t>
            </a:r>
          </a:p>
          <a:p>
            <a:pPr marL="0" indent="0" algn="ctr">
              <a:buNone/>
            </a:pPr>
            <a:endParaRPr lang="en-GB" sz="2800" dirty="0" smtClean="0"/>
          </a:p>
        </p:txBody>
      </p:sp>
    </p:spTree>
    <p:extLst>
      <p:ext uri="{BB962C8B-B14F-4D97-AF65-F5344CB8AC3E}">
        <p14:creationId xmlns:p14="http://schemas.microsoft.com/office/powerpoint/2010/main" val="649454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620688"/>
            <a:ext cx="8075612" cy="5505475"/>
          </a:xfrm>
        </p:spPr>
        <p:txBody>
          <a:bodyPr/>
          <a:lstStyle/>
          <a:p>
            <a:pPr marL="0" indent="0" algn="ctr">
              <a:buNone/>
            </a:pPr>
            <a:r>
              <a:rPr lang="en-GB" sz="5600" dirty="0" smtClean="0"/>
              <a:t>Collaboration is </a:t>
            </a:r>
            <a:r>
              <a:rPr lang="en-GB" sz="5600" dirty="0"/>
              <a:t>not about the uncritical acceptance of the client’s </a:t>
            </a:r>
            <a:r>
              <a:rPr lang="en-GB" sz="5600" dirty="0" smtClean="0"/>
              <a:t>viewpoint -- it </a:t>
            </a:r>
            <a:r>
              <a:rPr lang="en-GB" sz="5600" dirty="0"/>
              <a:t>is </a:t>
            </a:r>
            <a:r>
              <a:rPr lang="en-GB" sz="5600" dirty="0" smtClean="0"/>
              <a:t>about moving beyond its </a:t>
            </a:r>
            <a:r>
              <a:rPr lang="en-GB" sz="5600" dirty="0"/>
              <a:t>uncritical </a:t>
            </a:r>
            <a:r>
              <a:rPr lang="en-GB" sz="5600" dirty="0" smtClean="0"/>
              <a:t>negation</a:t>
            </a:r>
            <a:endParaRPr lang="en-GB" sz="5600" dirty="0"/>
          </a:p>
        </p:txBody>
      </p:sp>
    </p:spTree>
    <p:extLst>
      <p:ext uri="{BB962C8B-B14F-4D97-AF65-F5344CB8AC3E}">
        <p14:creationId xmlns:p14="http://schemas.microsoft.com/office/powerpoint/2010/main" val="39858558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Co-constructing therapeutic methods I</a:t>
            </a:r>
            <a:endParaRPr lang="en-GB" dirty="0"/>
          </a:p>
        </p:txBody>
      </p:sp>
      <p:sp>
        <p:nvSpPr>
          <p:cNvPr id="3" name="Content Placeholder 2"/>
          <p:cNvSpPr>
            <a:spLocks noGrp="1"/>
          </p:cNvSpPr>
          <p:nvPr>
            <p:ph idx="1"/>
          </p:nvPr>
        </p:nvSpPr>
        <p:spPr/>
        <p:txBody>
          <a:bodyPr/>
          <a:lstStyle/>
          <a:p>
            <a:r>
              <a:rPr lang="en-GB" sz="2200" dirty="0" smtClean="0"/>
              <a:t>Following </a:t>
            </a:r>
            <a:r>
              <a:rPr lang="en-GB" sz="2200" dirty="0"/>
              <a:t>dialogue comes from a first session of therapy </a:t>
            </a:r>
            <a:r>
              <a:rPr lang="en-GB" sz="2200" dirty="0" smtClean="0"/>
              <a:t>between Mick and </a:t>
            </a:r>
            <a:r>
              <a:rPr lang="en-GB" sz="2200" dirty="0" err="1" smtClean="0"/>
              <a:t>Saskia</a:t>
            </a:r>
            <a:r>
              <a:rPr lang="en-GB" sz="2200" dirty="0" smtClean="0"/>
              <a:t> (from Cooper and McLeod, 2011, p.111)</a:t>
            </a:r>
          </a:p>
          <a:p>
            <a:r>
              <a:rPr lang="en-GB" sz="2200" dirty="0" smtClean="0"/>
              <a:t>Mick asked </a:t>
            </a:r>
            <a:r>
              <a:rPr lang="en-GB" sz="2200" dirty="0" err="1"/>
              <a:t>Saskia</a:t>
            </a:r>
            <a:r>
              <a:rPr lang="en-GB" sz="2200" dirty="0"/>
              <a:t> what she thought might be helpful to her in the </a:t>
            </a:r>
            <a:r>
              <a:rPr lang="en-GB" sz="2200" dirty="0" smtClean="0"/>
              <a:t>therapy/what </a:t>
            </a:r>
            <a:r>
              <a:rPr lang="en-GB" sz="2200" dirty="0"/>
              <a:t>she had found helpful or unhelpful with previous </a:t>
            </a:r>
            <a:r>
              <a:rPr lang="en-GB" sz="2200" dirty="0" smtClean="0"/>
              <a:t>therapists</a:t>
            </a:r>
          </a:p>
          <a:p>
            <a:r>
              <a:rPr lang="en-GB" sz="2200" dirty="0" err="1" smtClean="0"/>
              <a:t>Saskia</a:t>
            </a:r>
            <a:r>
              <a:rPr lang="en-GB" sz="2200" dirty="0" smtClean="0"/>
              <a:t> replied </a:t>
            </a:r>
            <a:r>
              <a:rPr lang="en-GB" sz="2200" dirty="0"/>
              <a:t>that she had found it unhelpful when there is ‘just a man sitting behind you’ not giving you any </a:t>
            </a:r>
            <a:r>
              <a:rPr lang="en-GB" sz="2200" dirty="0" smtClean="0"/>
              <a:t>feedback -- she </a:t>
            </a:r>
            <a:r>
              <a:rPr lang="en-GB" sz="2200" dirty="0"/>
              <a:t>said that she wanted lots of input and </a:t>
            </a:r>
            <a:r>
              <a:rPr lang="en-GB" sz="2200" dirty="0" smtClean="0"/>
              <a:t>guidance</a:t>
            </a:r>
          </a:p>
          <a:p>
            <a:r>
              <a:rPr lang="en-GB" sz="2200" dirty="0" smtClean="0"/>
              <a:t>Mick </a:t>
            </a:r>
            <a:r>
              <a:rPr lang="en-GB" sz="2200" dirty="0"/>
              <a:t>was fairly happy to work in this </a:t>
            </a:r>
            <a:r>
              <a:rPr lang="en-GB" sz="2200" dirty="0" smtClean="0"/>
              <a:t>way, but also </a:t>
            </a:r>
            <a:r>
              <a:rPr lang="en-GB" sz="2200" dirty="0"/>
              <a:t>sensed that </a:t>
            </a:r>
            <a:r>
              <a:rPr lang="en-GB" sz="2200" dirty="0" err="1"/>
              <a:t>Saskia</a:t>
            </a:r>
            <a:r>
              <a:rPr lang="en-GB" sz="2200" dirty="0"/>
              <a:t> had a relatively ‘externalised locus of evaluation’ </a:t>
            </a:r>
            <a:r>
              <a:rPr lang="en-GB" sz="2200" dirty="0" smtClean="0"/>
              <a:t>and had some concerns about reinforcing this</a:t>
            </a:r>
            <a:endParaRPr lang="en-GB" sz="2200" dirty="0"/>
          </a:p>
        </p:txBody>
      </p:sp>
    </p:spTree>
    <p:extLst>
      <p:ext uri="{BB962C8B-B14F-4D97-AF65-F5344CB8AC3E}">
        <p14:creationId xmlns:p14="http://schemas.microsoft.com/office/powerpoint/2010/main" val="1051266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Co-constructing therapeutic </a:t>
            </a:r>
            <a:r>
              <a:rPr lang="en-GB" dirty="0" smtClean="0"/>
              <a:t>methods II</a:t>
            </a:r>
            <a:endParaRPr lang="en-GB" dirty="0"/>
          </a:p>
        </p:txBody>
      </p:sp>
      <p:sp>
        <p:nvSpPr>
          <p:cNvPr id="3" name="Content Placeholder 2"/>
          <p:cNvSpPr>
            <a:spLocks noGrp="1"/>
          </p:cNvSpPr>
          <p:nvPr>
            <p:ph idx="1"/>
          </p:nvPr>
        </p:nvSpPr>
        <p:spPr/>
        <p:txBody>
          <a:bodyPr/>
          <a:lstStyle/>
          <a:p>
            <a:pPr marL="1073150" indent="-1073150">
              <a:buNone/>
              <a:tabLst>
                <a:tab pos="1073150" algn="l"/>
              </a:tabLst>
            </a:pPr>
            <a:r>
              <a:rPr lang="en-GB" sz="1800" i="1" dirty="0" smtClean="0"/>
              <a:t>Mick</a:t>
            </a:r>
            <a:r>
              <a:rPr lang="en-GB" sz="1800" i="1" dirty="0"/>
              <a:t>: </a:t>
            </a:r>
            <a:r>
              <a:rPr lang="en-GB" sz="1800" i="1" dirty="0" smtClean="0"/>
              <a:t> 	So </a:t>
            </a:r>
            <a:r>
              <a:rPr lang="en-GB" sz="1800" i="1" dirty="0"/>
              <a:t>it sounds like feedback will be useful?</a:t>
            </a:r>
          </a:p>
          <a:p>
            <a:pPr marL="1073150" indent="-1073150">
              <a:buNone/>
              <a:tabLst>
                <a:tab pos="1073150" algn="l"/>
              </a:tabLst>
            </a:pPr>
            <a:r>
              <a:rPr lang="en-GB" sz="1800" dirty="0" err="1" smtClean="0"/>
              <a:t>Saskia</a:t>
            </a:r>
            <a:r>
              <a:rPr lang="en-GB" sz="1800" dirty="0" smtClean="0"/>
              <a:t>: 	Yeah</a:t>
            </a:r>
            <a:r>
              <a:rPr lang="en-GB" sz="1800" dirty="0"/>
              <a:t>, Yeah.</a:t>
            </a:r>
          </a:p>
          <a:p>
            <a:pPr marL="1073150" indent="-1073150">
              <a:buNone/>
              <a:tabLst>
                <a:tab pos="1073150" algn="l"/>
              </a:tabLst>
            </a:pPr>
            <a:r>
              <a:rPr lang="en-GB" sz="1800" i="1" dirty="0"/>
              <a:t>Mick: </a:t>
            </a:r>
            <a:r>
              <a:rPr lang="en-GB" sz="1800" i="1" dirty="0" smtClean="0"/>
              <a:t>	OK</a:t>
            </a:r>
            <a:r>
              <a:rPr lang="en-GB" sz="1800" i="1" dirty="0"/>
              <a:t>.</a:t>
            </a:r>
          </a:p>
          <a:p>
            <a:pPr marL="1073150" indent="-1073150">
              <a:buNone/>
              <a:tabLst>
                <a:tab pos="1073150" algn="l"/>
              </a:tabLst>
            </a:pPr>
            <a:r>
              <a:rPr lang="en-GB" sz="1800" dirty="0" err="1" smtClean="0"/>
              <a:t>Saskia</a:t>
            </a:r>
            <a:r>
              <a:rPr lang="en-GB" sz="1800" dirty="0" smtClean="0"/>
              <a:t>: 	Yes</a:t>
            </a:r>
            <a:r>
              <a:rPr lang="en-GB" sz="1800" dirty="0"/>
              <a:t>, definitely, because….no matter who we are in the world, wherever we are in life, there is always going to be something that we’ve missed, either because we don’t want to see it, or because we just didn’t see it.  Even if someone is 90% ‘actualised’…they’re not going to see everything.  [So] you [can] turn around and say: ‘You could have said this, you could have done that.’ And they’re: ‘Oh, really, thanks Mick, I never-- I never saw that.’</a:t>
            </a:r>
          </a:p>
          <a:p>
            <a:pPr marL="1073150" indent="-1073150">
              <a:buNone/>
              <a:tabLst>
                <a:tab pos="1073150" algn="l"/>
              </a:tabLst>
            </a:pPr>
            <a:r>
              <a:rPr lang="en-GB" sz="1800" i="1" dirty="0" smtClean="0"/>
              <a:t>Mick: 	I </a:t>
            </a:r>
            <a:r>
              <a:rPr lang="en-GB" sz="1800" i="1" dirty="0"/>
              <a:t>guess the important thing for me, in giving feedback, is that you can say ‘That’s not right’ [</a:t>
            </a:r>
            <a:r>
              <a:rPr lang="en-GB" sz="1800" i="1" dirty="0" err="1"/>
              <a:t>Saskia</a:t>
            </a:r>
            <a:r>
              <a:rPr lang="en-GB" sz="1800" i="1" dirty="0"/>
              <a:t>: Sure.] And you can say, ‘No, that doesn’t fit,’ or ‘That’s not helpful’ [</a:t>
            </a:r>
            <a:r>
              <a:rPr lang="en-GB" sz="1800" i="1" dirty="0" err="1"/>
              <a:t>Saskia</a:t>
            </a:r>
            <a:r>
              <a:rPr lang="en-GB" sz="1800" i="1" dirty="0"/>
              <a:t>: Sure, sure.].  I mean, one of the ways that I like to work is-- is very much with feedback…and that needs you to say to me, ‘No, don’t like that…’ ‘That’s good…’ </a:t>
            </a:r>
          </a:p>
        </p:txBody>
      </p:sp>
    </p:spTree>
    <p:extLst>
      <p:ext uri="{BB962C8B-B14F-4D97-AF65-F5344CB8AC3E}">
        <p14:creationId xmlns:p14="http://schemas.microsoft.com/office/powerpoint/2010/main" val="3886546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03575" y="692696"/>
            <a:ext cx="5940425" cy="1143000"/>
          </a:xfrm>
        </p:spPr>
        <p:txBody>
          <a:bodyPr/>
          <a:lstStyle/>
          <a:p>
            <a:pPr eaLnBrk="1" hangingPunct="1"/>
            <a:r>
              <a:rPr lang="en-GB" dirty="0" smtClean="0"/>
              <a:t>Marcel</a:t>
            </a:r>
            <a:br>
              <a:rPr lang="en-GB" dirty="0" smtClean="0"/>
            </a:br>
            <a:r>
              <a:rPr lang="en-GB" dirty="0" smtClean="0"/>
              <a:t>meta-communicating around formulation</a:t>
            </a:r>
          </a:p>
        </p:txBody>
      </p:sp>
      <p:sp>
        <p:nvSpPr>
          <p:cNvPr id="50179" name="Rectangle 3"/>
          <p:cNvSpPr>
            <a:spLocks noGrp="1" noChangeArrowheads="1"/>
          </p:cNvSpPr>
          <p:nvPr>
            <p:ph type="body" idx="1"/>
          </p:nvPr>
        </p:nvSpPr>
        <p:spPr>
          <a:xfrm>
            <a:off x="3276600" y="2564904"/>
            <a:ext cx="5759450" cy="3561259"/>
          </a:xfrm>
        </p:spPr>
        <p:txBody>
          <a:bodyPr/>
          <a:lstStyle/>
          <a:p>
            <a:pPr eaLnBrk="1" hangingPunct="1"/>
            <a:r>
              <a:rPr lang="en-GB" dirty="0" smtClean="0"/>
              <a:t>Social anxiety</a:t>
            </a:r>
          </a:p>
          <a:p>
            <a:pPr eaLnBrk="1" hangingPunct="1"/>
            <a:r>
              <a:rPr lang="en-GB" dirty="0" smtClean="0"/>
              <a:t>Previous therapy exploring abuse</a:t>
            </a:r>
          </a:p>
          <a:p>
            <a:pPr eaLnBrk="1" hangingPunct="1"/>
            <a:r>
              <a:rPr lang="en-GB" dirty="0" smtClean="0"/>
              <a:t>Did he need to do it again? </a:t>
            </a:r>
          </a:p>
          <a:p>
            <a:pPr eaLnBrk="1" hangingPunct="1"/>
            <a:endParaRPr lang="en-GB" dirty="0" smtClean="0"/>
          </a:p>
          <a:p>
            <a:pPr eaLnBrk="1" hangingPunct="1"/>
            <a:endParaRPr lang="en-GB" dirty="0" smtClean="0"/>
          </a:p>
        </p:txBody>
      </p:sp>
      <p:pic>
        <p:nvPicPr>
          <p:cNvPr id="50180" name="Picture 4" descr="alone 2"/>
          <p:cNvPicPr>
            <a:picLocks noChangeAspect="1" noChangeArrowheads="1"/>
          </p:cNvPicPr>
          <p:nvPr/>
        </p:nvPicPr>
        <p:blipFill>
          <a:blip r:embed="rId2" cstate="print"/>
          <a:srcRect/>
          <a:stretch>
            <a:fillRect/>
          </a:stretch>
        </p:blipFill>
        <p:spPr bwMode="auto">
          <a:xfrm>
            <a:off x="0" y="0"/>
            <a:ext cx="3214688" cy="4149725"/>
          </a:xfrm>
          <a:prstGeom prst="rect">
            <a:avLst/>
          </a:prstGeom>
          <a:noFill/>
          <a:ln w="9525">
            <a:noFill/>
            <a:miter lim="800000"/>
            <a:headEnd/>
            <a:tailEnd/>
          </a:ln>
        </p:spPr>
      </p:pic>
    </p:spTree>
    <p:extLst>
      <p:ext uri="{BB962C8B-B14F-4D97-AF65-F5344CB8AC3E}">
        <p14:creationId xmlns:p14="http://schemas.microsoft.com/office/powerpoint/2010/main" val="116396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02" name="Picture 4" descr="alone 2"/>
          <p:cNvPicPr>
            <a:picLocks noChangeAspect="1" noChangeArrowheads="1"/>
          </p:cNvPicPr>
          <p:nvPr/>
        </p:nvPicPr>
        <p:blipFill>
          <a:blip r:embed="rId2" cstate="print"/>
          <a:srcRect/>
          <a:stretch>
            <a:fillRect/>
          </a:stretch>
        </p:blipFill>
        <p:spPr bwMode="auto">
          <a:xfrm>
            <a:off x="0" y="0"/>
            <a:ext cx="1597025" cy="2060575"/>
          </a:xfrm>
          <a:prstGeom prst="rect">
            <a:avLst/>
          </a:prstGeom>
          <a:noFill/>
          <a:ln w="9525">
            <a:noFill/>
            <a:miter lim="800000"/>
            <a:headEnd/>
            <a:tailEnd/>
          </a:ln>
        </p:spPr>
      </p:pic>
      <p:sp>
        <p:nvSpPr>
          <p:cNvPr id="51203" name="Rectangle 2"/>
          <p:cNvSpPr>
            <a:spLocks noGrp="1" noChangeArrowheads="1"/>
          </p:cNvSpPr>
          <p:nvPr>
            <p:ph type="title"/>
          </p:nvPr>
        </p:nvSpPr>
        <p:spPr/>
        <p:txBody>
          <a:bodyPr/>
          <a:lstStyle/>
          <a:p>
            <a:pPr eaLnBrk="1" hangingPunct="1"/>
            <a:r>
              <a:rPr lang="en-GB" smtClean="0"/>
              <a:t>Session 3</a:t>
            </a:r>
            <a:endParaRPr lang="en-US" smtClean="0"/>
          </a:p>
        </p:txBody>
      </p:sp>
      <p:sp>
        <p:nvSpPr>
          <p:cNvPr id="51204" name="Rectangle 3"/>
          <p:cNvSpPr>
            <a:spLocks noGrp="1" noChangeArrowheads="1"/>
          </p:cNvSpPr>
          <p:nvPr>
            <p:ph type="body" idx="1"/>
          </p:nvPr>
        </p:nvSpPr>
        <p:spPr/>
        <p:txBody>
          <a:bodyPr/>
          <a:lstStyle/>
          <a:p>
            <a:pPr eaLnBrk="1" hangingPunct="1"/>
            <a:r>
              <a:rPr lang="en-GB" sz="2800" smtClean="0"/>
              <a:t>Client talking about flashbacks: </a:t>
            </a:r>
          </a:p>
          <a:p>
            <a:pPr lvl="1" eaLnBrk="1" hangingPunct="1"/>
            <a:r>
              <a:rPr lang="en-GB" sz="2400" smtClean="0">
                <a:latin typeface="Comic Sans MS" pitchFamily="66" charset="0"/>
              </a:rPr>
              <a:t>‘I just can’t be bothered with it any more’</a:t>
            </a:r>
          </a:p>
          <a:p>
            <a:pPr lvl="1" eaLnBrk="1" hangingPunct="1"/>
            <a:r>
              <a:rPr lang="en-GB" sz="2400" smtClean="0">
                <a:latin typeface="Comic Sans MS" pitchFamily="66" charset="0"/>
              </a:rPr>
              <a:t>Do I need to go back into abuse to sort it out? ‘Is it just going to be there and I have to accept it?’</a:t>
            </a:r>
          </a:p>
          <a:p>
            <a:pPr eaLnBrk="1" hangingPunct="1"/>
            <a:r>
              <a:rPr lang="en-GB" sz="2800" smtClean="0"/>
              <a:t>Therapist (15:09): </a:t>
            </a:r>
          </a:p>
          <a:p>
            <a:pPr lvl="1" eaLnBrk="1" hangingPunct="1"/>
            <a:r>
              <a:rPr lang="en-GB" sz="2400" smtClean="0">
                <a:latin typeface="Comic Sans MS" pitchFamily="66" charset="0"/>
              </a:rPr>
              <a:t>‘I guess part of the question is how much is it related to the problems that you are experiencing at the moment, and that is what we don’t really know (Client: ‘I don’t really know… It doesn’t really logically link with the problems’). </a:t>
            </a:r>
          </a:p>
        </p:txBody>
      </p:sp>
    </p:spTree>
    <p:extLst>
      <p:ext uri="{BB962C8B-B14F-4D97-AF65-F5344CB8AC3E}">
        <p14:creationId xmlns:p14="http://schemas.microsoft.com/office/powerpoint/2010/main" val="329408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2226" name="Picture 4" descr="alone 2"/>
          <p:cNvPicPr>
            <a:picLocks noChangeAspect="1" noChangeArrowheads="1"/>
          </p:cNvPicPr>
          <p:nvPr/>
        </p:nvPicPr>
        <p:blipFill>
          <a:blip r:embed="rId2" cstate="print"/>
          <a:srcRect/>
          <a:stretch>
            <a:fillRect/>
          </a:stretch>
        </p:blipFill>
        <p:spPr bwMode="auto">
          <a:xfrm>
            <a:off x="0" y="0"/>
            <a:ext cx="1597025" cy="2060575"/>
          </a:xfrm>
          <a:prstGeom prst="rect">
            <a:avLst/>
          </a:prstGeom>
          <a:noFill/>
          <a:ln w="9525">
            <a:noFill/>
            <a:miter lim="800000"/>
            <a:headEnd/>
            <a:tailEnd/>
          </a:ln>
        </p:spPr>
      </p:pic>
      <p:sp>
        <p:nvSpPr>
          <p:cNvPr id="52227" name="Rectangle 2"/>
          <p:cNvSpPr>
            <a:spLocks noGrp="1" noChangeArrowheads="1"/>
          </p:cNvSpPr>
          <p:nvPr>
            <p:ph type="title"/>
          </p:nvPr>
        </p:nvSpPr>
        <p:spPr/>
        <p:txBody>
          <a:bodyPr/>
          <a:lstStyle/>
          <a:p>
            <a:pPr eaLnBrk="1" hangingPunct="1"/>
            <a:r>
              <a:rPr lang="en-GB" smtClean="0"/>
              <a:t>Session 3</a:t>
            </a:r>
            <a:endParaRPr lang="en-US" smtClean="0"/>
          </a:p>
        </p:txBody>
      </p:sp>
      <p:sp>
        <p:nvSpPr>
          <p:cNvPr id="52228" name="Rectangle 3"/>
          <p:cNvSpPr>
            <a:spLocks noGrp="1" noChangeArrowheads="1"/>
          </p:cNvSpPr>
          <p:nvPr>
            <p:ph type="body" idx="1"/>
          </p:nvPr>
        </p:nvSpPr>
        <p:spPr/>
        <p:txBody>
          <a:bodyPr/>
          <a:lstStyle/>
          <a:p>
            <a:pPr eaLnBrk="1" hangingPunct="1">
              <a:lnSpc>
                <a:spcPct val="90000"/>
              </a:lnSpc>
            </a:pPr>
            <a:r>
              <a:rPr lang="en-GB" dirty="0" smtClean="0"/>
              <a:t>Explored other possibilities: </a:t>
            </a:r>
          </a:p>
          <a:p>
            <a:pPr lvl="1" eaLnBrk="1" hangingPunct="1">
              <a:lnSpc>
                <a:spcPct val="90000"/>
              </a:lnSpc>
            </a:pPr>
            <a:r>
              <a:rPr lang="en-GB" dirty="0" smtClean="0"/>
              <a:t>Related to experiences of being humiliated in school? </a:t>
            </a:r>
          </a:p>
          <a:p>
            <a:pPr lvl="1" eaLnBrk="1" hangingPunct="1">
              <a:lnSpc>
                <a:spcPct val="90000"/>
              </a:lnSpc>
            </a:pPr>
            <a:r>
              <a:rPr lang="en-GB" dirty="0" smtClean="0"/>
              <a:t>Related to fear of others judging her, being disappointed?</a:t>
            </a:r>
          </a:p>
          <a:p>
            <a:pPr eaLnBrk="1" hangingPunct="1">
              <a:lnSpc>
                <a:spcPct val="90000"/>
              </a:lnSpc>
            </a:pPr>
            <a:r>
              <a:rPr lang="en-GB" dirty="0" smtClean="0"/>
              <a:t>Client: </a:t>
            </a:r>
            <a:r>
              <a:rPr lang="en-GB" dirty="0" smtClean="0">
                <a:latin typeface="Comic Sans MS" pitchFamily="66" charset="0"/>
              </a:rPr>
              <a:t>‘… I think I’ve always let the anxiety put me off doing it [public speaking], so I could actually figure out if… If I’ve done it a few times, that wasn’t as bad…’</a:t>
            </a:r>
            <a:endParaRPr lang="en-US" dirty="0" smtClean="0">
              <a:latin typeface="Comic Sans MS" pitchFamily="66" charset="0"/>
            </a:endParaRPr>
          </a:p>
        </p:txBody>
      </p:sp>
    </p:spTree>
    <p:extLst>
      <p:ext uri="{BB962C8B-B14F-4D97-AF65-F5344CB8AC3E}">
        <p14:creationId xmlns:p14="http://schemas.microsoft.com/office/powerpoint/2010/main" val="3845081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3250" name="Picture 4" descr="alone 2"/>
          <p:cNvPicPr>
            <a:picLocks noChangeAspect="1" noChangeArrowheads="1"/>
          </p:cNvPicPr>
          <p:nvPr/>
        </p:nvPicPr>
        <p:blipFill>
          <a:blip r:embed="rId2" cstate="print"/>
          <a:srcRect/>
          <a:stretch>
            <a:fillRect/>
          </a:stretch>
        </p:blipFill>
        <p:spPr bwMode="auto">
          <a:xfrm>
            <a:off x="0" y="0"/>
            <a:ext cx="1597025" cy="2060575"/>
          </a:xfrm>
          <a:prstGeom prst="rect">
            <a:avLst/>
          </a:prstGeom>
          <a:noFill/>
          <a:ln w="9525">
            <a:noFill/>
            <a:miter lim="800000"/>
            <a:headEnd/>
            <a:tailEnd/>
          </a:ln>
        </p:spPr>
      </p:pic>
      <p:pic>
        <p:nvPicPr>
          <p:cNvPr id="53251" name="Picture 5" descr="alone 2"/>
          <p:cNvPicPr>
            <a:picLocks noChangeAspect="1" noChangeArrowheads="1"/>
          </p:cNvPicPr>
          <p:nvPr/>
        </p:nvPicPr>
        <p:blipFill>
          <a:blip r:embed="rId2" cstate="print"/>
          <a:srcRect/>
          <a:stretch>
            <a:fillRect/>
          </a:stretch>
        </p:blipFill>
        <p:spPr bwMode="auto">
          <a:xfrm>
            <a:off x="0" y="0"/>
            <a:ext cx="1597025" cy="2060575"/>
          </a:xfrm>
          <a:prstGeom prst="rect">
            <a:avLst/>
          </a:prstGeom>
          <a:noFill/>
          <a:ln w="9525">
            <a:noFill/>
            <a:miter lim="800000"/>
            <a:headEnd/>
            <a:tailEnd/>
          </a:ln>
        </p:spPr>
      </p:pic>
      <p:sp>
        <p:nvSpPr>
          <p:cNvPr id="53252" name="Rectangle 2"/>
          <p:cNvSpPr>
            <a:spLocks noGrp="1" noChangeArrowheads="1"/>
          </p:cNvSpPr>
          <p:nvPr>
            <p:ph type="title"/>
          </p:nvPr>
        </p:nvSpPr>
        <p:spPr/>
        <p:txBody>
          <a:bodyPr/>
          <a:lstStyle/>
          <a:p>
            <a:pPr eaLnBrk="1" hangingPunct="1"/>
            <a:r>
              <a:rPr lang="en-GB" smtClean="0"/>
              <a:t>Session 3</a:t>
            </a:r>
            <a:endParaRPr lang="en-US" smtClean="0"/>
          </a:p>
        </p:txBody>
      </p:sp>
      <p:sp>
        <p:nvSpPr>
          <p:cNvPr id="53253" name="Rectangle 3"/>
          <p:cNvSpPr>
            <a:spLocks noGrp="1" noChangeArrowheads="1"/>
          </p:cNvSpPr>
          <p:nvPr>
            <p:ph type="body" idx="1"/>
          </p:nvPr>
        </p:nvSpPr>
        <p:spPr/>
        <p:txBody>
          <a:bodyPr/>
          <a:lstStyle/>
          <a:p>
            <a:pPr eaLnBrk="1" hangingPunct="1">
              <a:lnSpc>
                <a:spcPct val="80000"/>
              </a:lnSpc>
            </a:pPr>
            <a:r>
              <a:rPr lang="en-GB" sz="2000" dirty="0" smtClean="0">
                <a:latin typeface="Comic Sans MS" pitchFamily="66" charset="0"/>
              </a:rPr>
              <a:t>Therapist: ‘We’re kind of talking about what causes that difficulty, and I guess there are a number of possibilities. </a:t>
            </a:r>
          </a:p>
          <a:p>
            <a:pPr lvl="1" eaLnBrk="1" hangingPunct="1">
              <a:lnSpc>
                <a:spcPct val="80000"/>
              </a:lnSpc>
            </a:pPr>
            <a:r>
              <a:rPr lang="en-GB" sz="1800" dirty="0" smtClean="0">
                <a:latin typeface="Comic Sans MS" pitchFamily="66" charset="0"/>
              </a:rPr>
              <a:t>One is that… it is about stuff that happened in your past that has made it really difficult for you and has really inhibited you and made you really anxious</a:t>
            </a:r>
          </a:p>
          <a:p>
            <a:pPr lvl="1" eaLnBrk="1" hangingPunct="1">
              <a:lnSpc>
                <a:spcPct val="80000"/>
              </a:lnSpc>
            </a:pPr>
            <a:r>
              <a:rPr lang="en-GB" sz="1800" dirty="0" smtClean="0">
                <a:latin typeface="Comic Sans MS" pitchFamily="66" charset="0"/>
              </a:rPr>
              <a:t>Another one is that it’s something that you’re just not good at it and you may as well give up and it’s not really that much about your past</a:t>
            </a:r>
          </a:p>
          <a:p>
            <a:pPr lvl="1" eaLnBrk="1" hangingPunct="1">
              <a:lnSpc>
                <a:spcPct val="80000"/>
              </a:lnSpc>
            </a:pPr>
            <a:r>
              <a:rPr lang="en-GB" sz="1800" dirty="0" smtClean="0">
                <a:latin typeface="Comic Sans MS" pitchFamily="66" charset="0"/>
              </a:rPr>
              <a:t>I guess there is another one, that you’re talking about there, that is about a pattern that you have got into, or a cycle, that isn’t so much… that is not so much caused by things in your past, so much as you’ve started avoiding doing that kind of talking, and because you’ve avoided doing it you’ve built it up as something that is more and more frightening, and actually if you started doing it a bit more you would, as you are saying, that ‘It’s not actually that bad… it’s bearable’</a:t>
            </a:r>
          </a:p>
          <a:p>
            <a:pPr eaLnBrk="1" hangingPunct="1">
              <a:lnSpc>
                <a:spcPct val="80000"/>
              </a:lnSpc>
            </a:pPr>
            <a:r>
              <a:rPr lang="en-GB" sz="2000" dirty="0" smtClean="0">
                <a:latin typeface="Comic Sans MS" pitchFamily="66" charset="0"/>
              </a:rPr>
              <a:t>Client: ‘I’m just thinking about those: it could be a pattern of behaviour I’ve just got into…</a:t>
            </a:r>
            <a:endParaRPr lang="en-US" sz="2000" dirty="0" smtClean="0">
              <a:latin typeface="Comic Sans MS" pitchFamily="66" charset="0"/>
            </a:endParaRPr>
          </a:p>
        </p:txBody>
      </p:sp>
    </p:spTree>
    <p:extLst>
      <p:ext uri="{BB962C8B-B14F-4D97-AF65-F5344CB8AC3E}">
        <p14:creationId xmlns:p14="http://schemas.microsoft.com/office/powerpoint/2010/main" val="1412297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4274" name="Picture 4" descr="alone 2"/>
          <p:cNvPicPr>
            <a:picLocks noChangeAspect="1" noChangeArrowheads="1"/>
          </p:cNvPicPr>
          <p:nvPr/>
        </p:nvPicPr>
        <p:blipFill>
          <a:blip r:embed="rId2" cstate="print"/>
          <a:srcRect/>
          <a:stretch>
            <a:fillRect/>
          </a:stretch>
        </p:blipFill>
        <p:spPr bwMode="auto">
          <a:xfrm>
            <a:off x="0" y="0"/>
            <a:ext cx="1597025" cy="2060575"/>
          </a:xfrm>
          <a:prstGeom prst="rect">
            <a:avLst/>
          </a:prstGeom>
          <a:noFill/>
          <a:ln w="9525">
            <a:noFill/>
            <a:miter lim="800000"/>
            <a:headEnd/>
            <a:tailEnd/>
          </a:ln>
        </p:spPr>
      </p:pic>
      <p:sp>
        <p:nvSpPr>
          <p:cNvPr id="54275" name="Rectangle 2"/>
          <p:cNvSpPr>
            <a:spLocks noGrp="1" noChangeArrowheads="1"/>
          </p:cNvSpPr>
          <p:nvPr>
            <p:ph type="title"/>
          </p:nvPr>
        </p:nvSpPr>
        <p:spPr/>
        <p:txBody>
          <a:bodyPr/>
          <a:lstStyle/>
          <a:p>
            <a:pPr eaLnBrk="1" hangingPunct="1"/>
            <a:r>
              <a:rPr lang="en-GB" smtClean="0"/>
              <a:t>Helpful Aspects of Therapy</a:t>
            </a:r>
            <a:endParaRPr lang="en-US" smtClean="0"/>
          </a:p>
        </p:txBody>
      </p:sp>
      <p:sp>
        <p:nvSpPr>
          <p:cNvPr id="54276" name="Rectangle 3"/>
          <p:cNvSpPr>
            <a:spLocks noGrp="1" noChangeArrowheads="1"/>
          </p:cNvSpPr>
          <p:nvPr>
            <p:ph type="body" idx="1"/>
          </p:nvPr>
        </p:nvSpPr>
        <p:spPr/>
        <p:txBody>
          <a:bodyPr/>
          <a:lstStyle/>
          <a:p>
            <a:pPr eaLnBrk="1" hangingPunct="1"/>
            <a:r>
              <a:rPr lang="en-GB" smtClean="0">
                <a:latin typeface="Comic Sans MS" pitchFamily="66" charset="0"/>
              </a:rPr>
              <a:t>‘At last week’s session talking about patterns of behaviour got me thinking about this and how stuck I have been in a pattern of behaviour’</a:t>
            </a:r>
            <a:r>
              <a:rPr lang="en-GB" smtClean="0"/>
              <a:t> </a:t>
            </a:r>
          </a:p>
          <a:p>
            <a:pPr eaLnBrk="1" hangingPunct="1">
              <a:buFontTx/>
              <a:buNone/>
            </a:pPr>
            <a:r>
              <a:rPr lang="en-GB" smtClean="0"/>
              <a:t>	(Session 4: Helpful aspects of Therapy form – rated 8/9 ‘greatly helpful’)</a:t>
            </a:r>
            <a:endParaRPr lang="en-US" smtClean="0"/>
          </a:p>
        </p:txBody>
      </p:sp>
    </p:spTree>
    <p:extLst>
      <p:ext uri="{BB962C8B-B14F-4D97-AF65-F5344CB8AC3E}">
        <p14:creationId xmlns:p14="http://schemas.microsoft.com/office/powerpoint/2010/main" val="1135802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500" dirty="0" smtClean="0"/>
              <a:t>Opportunities for meta-therapeutic dialogue I</a:t>
            </a:r>
            <a:endParaRPr lang="en-GB" sz="4500" dirty="0"/>
          </a:p>
        </p:txBody>
      </p:sp>
      <p:sp>
        <p:nvSpPr>
          <p:cNvPr id="3" name="Content Placeholder 2"/>
          <p:cNvSpPr>
            <a:spLocks noGrp="1"/>
          </p:cNvSpPr>
          <p:nvPr>
            <p:ph idx="1"/>
          </p:nvPr>
        </p:nvSpPr>
        <p:spPr>
          <a:xfrm>
            <a:off x="611188" y="2204864"/>
            <a:ext cx="8075612" cy="3921299"/>
          </a:xfrm>
        </p:spPr>
        <p:txBody>
          <a:bodyPr/>
          <a:lstStyle/>
          <a:p>
            <a:r>
              <a:rPr lang="en-GB" sz="3000" dirty="0" smtClean="0"/>
              <a:t>Before therapy begins</a:t>
            </a:r>
            <a:endParaRPr lang="en-GB" sz="3000" dirty="0"/>
          </a:p>
          <a:p>
            <a:pPr lvl="1"/>
            <a:r>
              <a:rPr lang="en-GB" sz="3000" dirty="0" smtClean="0"/>
              <a:t>Initial contact</a:t>
            </a:r>
          </a:p>
          <a:p>
            <a:pPr lvl="1"/>
            <a:r>
              <a:rPr lang="en-GB" sz="3000" smtClean="0"/>
              <a:t>Therapy information/letter/website</a:t>
            </a:r>
            <a:endParaRPr lang="en-GB" sz="3000" dirty="0" smtClean="0"/>
          </a:p>
          <a:p>
            <a:r>
              <a:rPr lang="en-GB" sz="3000" dirty="0" smtClean="0"/>
              <a:t>Initial session/assessment</a:t>
            </a:r>
          </a:p>
          <a:p>
            <a:pPr lvl="1"/>
            <a:r>
              <a:rPr lang="en-GB" sz="3000" dirty="0" smtClean="0"/>
              <a:t>What client wants (</a:t>
            </a:r>
            <a:r>
              <a:rPr lang="en-GB" sz="3000" i="1" dirty="0" smtClean="0"/>
              <a:t>goals</a:t>
            </a:r>
            <a:r>
              <a:rPr lang="en-GB" sz="3000" dirty="0" smtClean="0"/>
              <a:t>)</a:t>
            </a:r>
            <a:endParaRPr lang="en-GB" sz="3000" dirty="0"/>
          </a:p>
          <a:p>
            <a:pPr lvl="1"/>
            <a:r>
              <a:rPr lang="en-GB" sz="3000" dirty="0" smtClean="0"/>
              <a:t>What client would/has/might find helpful (</a:t>
            </a:r>
            <a:r>
              <a:rPr lang="en-GB" sz="3000" i="1" dirty="0" smtClean="0"/>
              <a:t>task</a:t>
            </a:r>
            <a:r>
              <a:rPr lang="en-GB" sz="3000" dirty="0" smtClean="0"/>
              <a:t>, </a:t>
            </a:r>
            <a:r>
              <a:rPr lang="en-GB" sz="3000" i="1" dirty="0" smtClean="0"/>
              <a:t>methods</a:t>
            </a:r>
            <a:r>
              <a:rPr lang="en-GB" sz="3000" dirty="0" smtClean="0"/>
              <a:t>)</a:t>
            </a:r>
          </a:p>
        </p:txBody>
      </p:sp>
    </p:spTree>
    <p:extLst>
      <p:ext uri="{BB962C8B-B14F-4D97-AF65-F5344CB8AC3E}">
        <p14:creationId xmlns:p14="http://schemas.microsoft.com/office/powerpoint/2010/main" val="33169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5" y="0"/>
            <a:ext cx="3528764" cy="1700808"/>
          </a:xfrm>
        </p:spPr>
        <p:txBody>
          <a:bodyPr/>
          <a:lstStyle/>
          <a:p>
            <a:r>
              <a:rPr lang="en-GB" dirty="0" smtClean="0"/>
              <a:t>Research evidence...</a:t>
            </a:r>
            <a:endParaRPr lang="en-GB" dirty="0"/>
          </a:p>
        </p:txBody>
      </p:sp>
      <p:sp>
        <p:nvSpPr>
          <p:cNvPr id="5" name="TextBox 4"/>
          <p:cNvSpPr txBox="1"/>
          <p:nvPr/>
        </p:nvSpPr>
        <p:spPr>
          <a:xfrm>
            <a:off x="251521" y="1844824"/>
            <a:ext cx="3456384" cy="4893647"/>
          </a:xfrm>
          <a:prstGeom prst="rect">
            <a:avLst/>
          </a:prstGeom>
          <a:noFill/>
        </p:spPr>
        <p:txBody>
          <a:bodyPr wrap="square" rtlCol="0">
            <a:spAutoFit/>
          </a:bodyPr>
          <a:lstStyle/>
          <a:p>
            <a:pPr algn="l"/>
            <a:r>
              <a:rPr lang="en-GB" sz="2600" dirty="0" smtClean="0">
                <a:solidFill>
                  <a:srgbClr val="000000"/>
                </a:solidFill>
              </a:rPr>
              <a:t>Findings from the ‘Therapy Personalisation Form’ (Bowens, </a:t>
            </a:r>
            <a:r>
              <a:rPr lang="en-GB" sz="2600" dirty="0" err="1" smtClean="0">
                <a:solidFill>
                  <a:srgbClr val="000000"/>
                </a:solidFill>
              </a:rPr>
              <a:t>Johnstone</a:t>
            </a:r>
            <a:r>
              <a:rPr lang="en-GB" sz="2600" dirty="0" smtClean="0">
                <a:solidFill>
                  <a:srgbClr val="000000"/>
                </a:solidFill>
              </a:rPr>
              <a:t> and Cooper) indicate clients want a wide range of things from therapy: both consistent with, and different from, traditional PCE practices</a:t>
            </a:r>
            <a:endParaRPr lang="en-GB" sz="2600" dirty="0">
              <a:solidFill>
                <a:srgbClr val="000000"/>
              </a:solidFill>
            </a:endParaRPr>
          </a:p>
        </p:txBody>
      </p:sp>
      <p:pic>
        <p:nvPicPr>
          <p:cNvPr id="880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165" y="0"/>
            <a:ext cx="5330835" cy="688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8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8075612" cy="3921299"/>
          </a:xfrm>
        </p:spPr>
        <p:txBody>
          <a:bodyPr/>
          <a:lstStyle/>
          <a:p>
            <a:r>
              <a:rPr lang="en-GB" sz="2000" dirty="0" smtClean="0"/>
              <a:t>Start of sessions</a:t>
            </a:r>
          </a:p>
          <a:p>
            <a:pPr lvl="1"/>
            <a:r>
              <a:rPr lang="en-GB" sz="2000" dirty="0" smtClean="0"/>
              <a:t>Focus, goals, agenda</a:t>
            </a:r>
            <a:endParaRPr lang="en-GB" sz="2000" dirty="0"/>
          </a:p>
          <a:p>
            <a:r>
              <a:rPr lang="en-GB" sz="2000" dirty="0" smtClean="0"/>
              <a:t>End of sessions</a:t>
            </a:r>
          </a:p>
          <a:p>
            <a:pPr lvl="1"/>
            <a:r>
              <a:rPr lang="en-GB" sz="2000" dirty="0" smtClean="0"/>
              <a:t>What was helpful/unhelpful</a:t>
            </a:r>
          </a:p>
          <a:p>
            <a:pPr lvl="1"/>
            <a:r>
              <a:rPr lang="en-GB" sz="2000" dirty="0" smtClean="0"/>
              <a:t>For next week…</a:t>
            </a:r>
          </a:p>
          <a:p>
            <a:pPr lvl="1"/>
            <a:r>
              <a:rPr lang="en-GB" sz="2000" dirty="0" smtClean="0"/>
              <a:t>As homework: to set agenda for next meeting</a:t>
            </a:r>
          </a:p>
          <a:p>
            <a:r>
              <a:rPr lang="en-GB" sz="2000" dirty="0" smtClean="0"/>
              <a:t>Within sessions</a:t>
            </a:r>
          </a:p>
          <a:p>
            <a:pPr lvl="1"/>
            <a:r>
              <a:rPr lang="en-GB" sz="2000" dirty="0" smtClean="0"/>
              <a:t>Stuck points/ruptures</a:t>
            </a:r>
          </a:p>
          <a:p>
            <a:pPr lvl="1"/>
            <a:r>
              <a:rPr lang="en-GB" sz="2000" dirty="0" smtClean="0"/>
              <a:t>After new methods introduced</a:t>
            </a:r>
          </a:p>
          <a:p>
            <a:pPr lvl="1"/>
            <a:r>
              <a:rPr lang="en-GB" sz="2000" dirty="0" smtClean="0"/>
              <a:t>After specific goals achieved</a:t>
            </a:r>
          </a:p>
          <a:p>
            <a:pPr lvl="1"/>
            <a:r>
              <a:rPr lang="en-GB" sz="2000" dirty="0" smtClean="0"/>
              <a:t>Following client feedback/questioning</a:t>
            </a:r>
          </a:p>
          <a:p>
            <a:pPr lvl="1"/>
            <a:r>
              <a:rPr lang="en-GB" sz="2000" dirty="0" smtClean="0"/>
              <a:t>Using measures</a:t>
            </a:r>
          </a:p>
        </p:txBody>
      </p:sp>
      <p:sp>
        <p:nvSpPr>
          <p:cNvPr id="5" name="Title 1"/>
          <p:cNvSpPr txBox="1">
            <a:spLocks/>
          </p:cNvSpPr>
          <p:nvPr/>
        </p:nvSpPr>
        <p:spPr bwMode="auto">
          <a:xfrm>
            <a:off x="539552" y="427038"/>
            <a:ext cx="813690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ahoma" pitchFamily="34" charset="0"/>
                <a:ea typeface="+mj-ea"/>
                <a:cs typeface="Tahoma" pitchFamily="34"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4500" dirty="0" smtClean="0">
                <a:solidFill>
                  <a:srgbClr val="000000"/>
                </a:solidFill>
              </a:rPr>
              <a:t>Opportunities for meta-therapeutic dialogue II</a:t>
            </a:r>
            <a:endParaRPr lang="en-GB" sz="4500" dirty="0">
              <a:solidFill>
                <a:srgbClr val="000000"/>
              </a:solidFill>
            </a:endParaRPr>
          </a:p>
        </p:txBody>
      </p:sp>
    </p:spTree>
    <p:extLst>
      <p:ext uri="{BB962C8B-B14F-4D97-AF65-F5344CB8AC3E}">
        <p14:creationId xmlns:p14="http://schemas.microsoft.com/office/powerpoint/2010/main" val="182506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2060848"/>
            <a:ext cx="8075612" cy="4065315"/>
          </a:xfrm>
        </p:spPr>
        <p:txBody>
          <a:bodyPr/>
          <a:lstStyle/>
          <a:p>
            <a:r>
              <a:rPr lang="en-GB" sz="3600" dirty="0" smtClean="0"/>
              <a:t>Scheduled/regular </a:t>
            </a:r>
            <a:r>
              <a:rPr lang="en-GB" sz="3600" i="1" dirty="0"/>
              <a:t>review </a:t>
            </a:r>
            <a:r>
              <a:rPr lang="en-GB" sz="3600" dirty="0"/>
              <a:t>sessions</a:t>
            </a:r>
          </a:p>
          <a:p>
            <a:pPr lvl="1"/>
            <a:r>
              <a:rPr lang="en-GB" sz="3000" dirty="0"/>
              <a:t>Progress </a:t>
            </a:r>
          </a:p>
          <a:p>
            <a:pPr lvl="1"/>
            <a:r>
              <a:rPr lang="en-GB" sz="3000" dirty="0"/>
              <a:t>Goals/methods</a:t>
            </a:r>
          </a:p>
          <a:p>
            <a:r>
              <a:rPr lang="en-GB" sz="3600" dirty="0" smtClean="0"/>
              <a:t>End of therapy</a:t>
            </a:r>
          </a:p>
          <a:p>
            <a:pPr lvl="1"/>
            <a:r>
              <a:rPr lang="en-GB" sz="3000" dirty="0" smtClean="0"/>
              <a:t>Review</a:t>
            </a:r>
          </a:p>
          <a:p>
            <a:pPr lvl="1"/>
            <a:r>
              <a:rPr lang="en-GB" sz="3000" dirty="0" smtClean="0"/>
              <a:t>Strategies for </a:t>
            </a:r>
            <a:r>
              <a:rPr lang="en-GB" sz="3000" dirty="0" err="1" smtClean="0"/>
              <a:t>ongoing</a:t>
            </a:r>
            <a:r>
              <a:rPr lang="en-GB" sz="3000" dirty="0" smtClean="0"/>
              <a:t> development</a:t>
            </a:r>
            <a:endParaRPr lang="en-GB" sz="3000" dirty="0"/>
          </a:p>
        </p:txBody>
      </p:sp>
      <p:sp>
        <p:nvSpPr>
          <p:cNvPr id="4" name="Title 1"/>
          <p:cNvSpPr>
            <a:spLocks noGrp="1"/>
          </p:cNvSpPr>
          <p:nvPr>
            <p:ph type="title"/>
          </p:nvPr>
        </p:nvSpPr>
        <p:spPr/>
        <p:txBody>
          <a:bodyPr/>
          <a:lstStyle/>
          <a:p>
            <a:r>
              <a:rPr lang="en-GB" sz="4500" dirty="0" smtClean="0"/>
              <a:t>Opportunities for meta-therapeutic communication III</a:t>
            </a:r>
            <a:endParaRPr lang="en-GB" sz="4500" dirty="0"/>
          </a:p>
        </p:txBody>
      </p:sp>
    </p:spTree>
    <p:extLst>
      <p:ext uri="{BB962C8B-B14F-4D97-AF65-F5344CB8AC3E}">
        <p14:creationId xmlns:p14="http://schemas.microsoft.com/office/powerpoint/2010/main" val="28017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Wants: Possible prompts</a:t>
            </a:r>
            <a:endParaRPr lang="en-GB" dirty="0"/>
          </a:p>
        </p:txBody>
      </p:sp>
      <p:sp>
        <p:nvSpPr>
          <p:cNvPr id="3" name="Content Placeholder 2"/>
          <p:cNvSpPr>
            <a:spLocks noGrp="1"/>
          </p:cNvSpPr>
          <p:nvPr>
            <p:ph idx="1"/>
          </p:nvPr>
        </p:nvSpPr>
        <p:spPr/>
        <p:txBody>
          <a:bodyPr/>
          <a:lstStyle/>
          <a:p>
            <a:r>
              <a:rPr lang="en-GB" sz="2000" dirty="0" smtClean="0"/>
              <a:t>‘</a:t>
            </a:r>
            <a:r>
              <a:rPr lang="en-GB" sz="2000" dirty="0"/>
              <a:t>Do you have a sense of what you want from our work together?’</a:t>
            </a:r>
          </a:p>
          <a:p>
            <a:r>
              <a:rPr lang="en-GB" sz="2000" dirty="0" smtClean="0"/>
              <a:t>‘</a:t>
            </a:r>
            <a:r>
              <a:rPr lang="en-GB" sz="2000" dirty="0"/>
              <a:t>What do you hope to get out of therapy?’</a:t>
            </a:r>
          </a:p>
          <a:p>
            <a:r>
              <a:rPr lang="en-GB" sz="2000" dirty="0" smtClean="0"/>
              <a:t>‘</a:t>
            </a:r>
            <a:r>
              <a:rPr lang="en-GB" sz="2000" dirty="0"/>
              <a:t>So I wonder what’s brought you here?’</a:t>
            </a:r>
          </a:p>
          <a:p>
            <a:r>
              <a:rPr lang="en-GB" sz="2000" dirty="0" smtClean="0"/>
              <a:t>‘</a:t>
            </a:r>
            <a:r>
              <a:rPr lang="en-GB" sz="2000" dirty="0"/>
              <a:t>What kind of things would you like to change in your life?’</a:t>
            </a:r>
          </a:p>
          <a:p>
            <a:r>
              <a:rPr lang="en-GB" sz="2000" dirty="0" smtClean="0"/>
              <a:t>‘</a:t>
            </a:r>
            <a:r>
              <a:rPr lang="en-GB" sz="2000" dirty="0"/>
              <a:t>What do you see as the goals for this therapeutic work?’</a:t>
            </a:r>
          </a:p>
          <a:p>
            <a:r>
              <a:rPr lang="en-GB" sz="2000" dirty="0" smtClean="0"/>
              <a:t>‘</a:t>
            </a:r>
            <a:r>
              <a:rPr lang="en-GB" sz="2000" dirty="0"/>
              <a:t>Where would you like to be by the end of therapy?’</a:t>
            </a:r>
          </a:p>
          <a:p>
            <a:r>
              <a:rPr lang="en-GB" sz="2000" dirty="0" smtClean="0"/>
              <a:t>‘</a:t>
            </a:r>
            <a:r>
              <a:rPr lang="en-GB" sz="2000" dirty="0"/>
              <a:t>If you were to say just one word about what you wanted from this therapy, what would it be?’</a:t>
            </a:r>
          </a:p>
          <a:p>
            <a:r>
              <a:rPr lang="en-GB" sz="2000" dirty="0" smtClean="0"/>
              <a:t>‘</a:t>
            </a:r>
            <a:r>
              <a:rPr lang="en-GB" sz="2000" dirty="0"/>
              <a:t>What would have to be minimally different in your life for you to consider our work together a success?’ (Duncan, et al., 2004: 69)</a:t>
            </a:r>
          </a:p>
          <a:p>
            <a:r>
              <a:rPr lang="en-GB" sz="2000" dirty="0" smtClean="0"/>
              <a:t>‘</a:t>
            </a:r>
            <a:r>
              <a:rPr lang="en-GB" sz="2000" dirty="0"/>
              <a:t>What will be the first sign for you that you have taken a solid step on the road to improvement even though you might not yet be out of the woods?’ (Duncan, et al., 2004: 69)</a:t>
            </a:r>
          </a:p>
          <a:p>
            <a:endParaRPr lang="en-GB" sz="2000" dirty="0"/>
          </a:p>
        </p:txBody>
      </p:sp>
    </p:spTree>
    <p:extLst>
      <p:ext uri="{BB962C8B-B14F-4D97-AF65-F5344CB8AC3E}">
        <p14:creationId xmlns:p14="http://schemas.microsoft.com/office/powerpoint/2010/main" val="15544886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Methods: Possible prompts</a:t>
            </a:r>
            <a:endParaRPr lang="en-GB" sz="3600" dirty="0"/>
          </a:p>
        </p:txBody>
      </p:sp>
      <p:sp>
        <p:nvSpPr>
          <p:cNvPr id="3" name="Content Placeholder 2"/>
          <p:cNvSpPr>
            <a:spLocks noGrp="1"/>
          </p:cNvSpPr>
          <p:nvPr>
            <p:ph idx="1"/>
          </p:nvPr>
        </p:nvSpPr>
        <p:spPr>
          <a:xfrm>
            <a:off x="611188" y="1844824"/>
            <a:ext cx="8075612" cy="4281339"/>
          </a:xfrm>
        </p:spPr>
        <p:txBody>
          <a:bodyPr/>
          <a:lstStyle/>
          <a:p>
            <a:r>
              <a:rPr lang="en-GB" dirty="0" smtClean="0"/>
              <a:t>If you’ve had therapy in the past, what sort of things have been helpful to you?</a:t>
            </a:r>
          </a:p>
          <a:p>
            <a:r>
              <a:rPr lang="en-GB" dirty="0" smtClean="0"/>
              <a:t>What kind of things help you get what you want?</a:t>
            </a:r>
          </a:p>
          <a:p>
            <a:r>
              <a:rPr lang="en-GB" dirty="0" smtClean="0"/>
              <a:t>What would you want from me as a therapist?</a:t>
            </a:r>
          </a:p>
          <a:p>
            <a:r>
              <a:rPr lang="en-GB" dirty="0" smtClean="0"/>
              <a:t>How do you think I can best help you get what you want?</a:t>
            </a:r>
          </a:p>
          <a:p>
            <a:endParaRPr lang="en-GB" dirty="0"/>
          </a:p>
        </p:txBody>
      </p:sp>
    </p:spTree>
    <p:extLst>
      <p:ext uri="{BB962C8B-B14F-4D97-AF65-F5344CB8AC3E}">
        <p14:creationId xmlns:p14="http://schemas.microsoft.com/office/powerpoint/2010/main" val="22593288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pluralistic about meta-therapeutic communication</a:t>
            </a:r>
            <a:endParaRPr lang="en-GB" dirty="0"/>
          </a:p>
        </p:txBody>
      </p:sp>
      <p:sp>
        <p:nvSpPr>
          <p:cNvPr id="3" name="Content Placeholder 2"/>
          <p:cNvSpPr>
            <a:spLocks noGrp="1"/>
          </p:cNvSpPr>
          <p:nvPr>
            <p:ph idx="1"/>
          </p:nvPr>
        </p:nvSpPr>
        <p:spPr/>
        <p:txBody>
          <a:bodyPr/>
          <a:lstStyle/>
          <a:p>
            <a:r>
              <a:rPr lang="en-GB" sz="1800" dirty="0" smtClean="0"/>
              <a:t>Collaboration, meta-communication, outcome measures </a:t>
            </a:r>
            <a:r>
              <a:rPr lang="en-GB" sz="1800" dirty="0" err="1" smtClean="0"/>
              <a:t>etc</a:t>
            </a:r>
            <a:r>
              <a:rPr lang="en-GB" sz="1800" dirty="0" smtClean="0"/>
              <a:t> may not be helpful for all clients</a:t>
            </a:r>
          </a:p>
          <a:p>
            <a:pPr marL="0" indent="0">
              <a:buNone/>
            </a:pPr>
            <a:endParaRPr lang="en-GB" sz="1800" dirty="0">
              <a:latin typeface="Comic Sans MS" pitchFamily="66" charset="0"/>
            </a:endParaRPr>
          </a:p>
          <a:p>
            <a:pPr marL="0" indent="0">
              <a:buNone/>
            </a:pPr>
            <a:r>
              <a:rPr lang="en-GB" sz="1800" dirty="0" smtClean="0">
                <a:latin typeface="Comic Sans MS" pitchFamily="66" charset="0"/>
              </a:rPr>
              <a:t>“As </a:t>
            </a:r>
            <a:r>
              <a:rPr lang="en-GB" sz="1800" dirty="0">
                <a:latin typeface="Comic Sans MS" pitchFamily="66" charset="0"/>
              </a:rPr>
              <a:t>a </a:t>
            </a:r>
            <a:r>
              <a:rPr lang="en-GB" sz="1800" dirty="0" smtClean="0">
                <a:latin typeface="Comic Sans MS" pitchFamily="66" charset="0"/>
              </a:rPr>
              <a:t>client, </a:t>
            </a:r>
            <a:r>
              <a:rPr lang="en-GB" sz="1800" dirty="0">
                <a:latin typeface="Comic Sans MS" pitchFamily="66" charset="0"/>
              </a:rPr>
              <a:t>I felt like she would ask me how the session had been for me at the end of every session as a kind of mini-review and I just felt </a:t>
            </a:r>
            <a:r>
              <a:rPr lang="en-GB" sz="1800" dirty="0" smtClean="0">
                <a:latin typeface="Comic Sans MS" pitchFamily="66" charset="0"/>
              </a:rPr>
              <a:t>totally, like, </a:t>
            </a:r>
            <a:r>
              <a:rPr lang="en-GB" sz="1800" dirty="0">
                <a:latin typeface="Comic Sans MS" pitchFamily="66" charset="0"/>
              </a:rPr>
              <a:t>put on the </a:t>
            </a:r>
            <a:r>
              <a:rPr lang="en-GB" sz="1800" dirty="0" smtClean="0">
                <a:latin typeface="Comic Sans MS" pitchFamily="66" charset="0"/>
              </a:rPr>
              <a:t>spot, </a:t>
            </a:r>
            <a:r>
              <a:rPr lang="en-GB" sz="1800" dirty="0">
                <a:latin typeface="Comic Sans MS" pitchFamily="66" charset="0"/>
              </a:rPr>
              <a:t>and still trying to process whatever we had been talking </a:t>
            </a:r>
            <a:r>
              <a:rPr lang="en-GB" sz="1800" dirty="0" smtClean="0">
                <a:latin typeface="Comic Sans MS" pitchFamily="66" charset="0"/>
              </a:rPr>
              <a:t>about.  So </a:t>
            </a:r>
            <a:r>
              <a:rPr lang="en-GB" sz="1800" dirty="0">
                <a:latin typeface="Comic Sans MS" pitchFamily="66" charset="0"/>
              </a:rPr>
              <a:t>it kind of took me out of what I had been thinking about and I lost touch with the process, rather than become absorbed in it. </a:t>
            </a:r>
            <a:r>
              <a:rPr lang="en-GB" sz="1800" dirty="0" smtClean="0">
                <a:latin typeface="Comic Sans MS" pitchFamily="66" charset="0"/>
              </a:rPr>
              <a:t> And </a:t>
            </a:r>
            <a:r>
              <a:rPr lang="en-GB" sz="1800" dirty="0">
                <a:latin typeface="Comic Sans MS" pitchFamily="66" charset="0"/>
              </a:rPr>
              <a:t>then I do the sort of people pleaser thing of trying to be like </a:t>
            </a:r>
            <a:r>
              <a:rPr lang="en-GB" sz="1800" dirty="0" smtClean="0">
                <a:latin typeface="Comic Sans MS" pitchFamily="66" charset="0"/>
              </a:rPr>
              <a:t>“Yeah, yeah, </a:t>
            </a:r>
            <a:r>
              <a:rPr lang="en-GB" sz="1800" dirty="0">
                <a:latin typeface="Comic Sans MS" pitchFamily="66" charset="0"/>
              </a:rPr>
              <a:t>it was really good, really </a:t>
            </a:r>
            <a:r>
              <a:rPr lang="en-GB" sz="1800" dirty="0" smtClean="0">
                <a:latin typeface="Comic Sans MS" pitchFamily="66" charset="0"/>
              </a:rPr>
              <a:t>helpful”, </a:t>
            </a:r>
            <a:r>
              <a:rPr lang="en-GB" sz="1800" dirty="0">
                <a:latin typeface="Comic Sans MS" pitchFamily="66" charset="0"/>
              </a:rPr>
              <a:t>and really want to answer her question as I do not want to say anything was unhelpful as that feels really </a:t>
            </a:r>
            <a:r>
              <a:rPr lang="en-GB" sz="1800" dirty="0" smtClean="0">
                <a:latin typeface="Comic Sans MS" pitchFamily="66" charset="0"/>
              </a:rPr>
              <a:t>uncomfortable. </a:t>
            </a:r>
            <a:r>
              <a:rPr lang="en-GB" sz="1800" dirty="0">
                <a:latin typeface="Comic Sans MS" pitchFamily="66" charset="0"/>
              </a:rPr>
              <a:t>I would never say anything </a:t>
            </a:r>
            <a:r>
              <a:rPr lang="en-GB" sz="1800" dirty="0" smtClean="0">
                <a:latin typeface="Comic Sans MS" pitchFamily="66" charset="0"/>
              </a:rPr>
              <a:t>unhelpful</a:t>
            </a:r>
            <a:r>
              <a:rPr lang="en-GB" sz="1800" dirty="0">
                <a:latin typeface="Comic Sans MS" pitchFamily="66" charset="0"/>
              </a:rPr>
              <a:t>. </a:t>
            </a:r>
            <a:endParaRPr lang="en-GB" sz="1800" dirty="0" smtClean="0">
              <a:latin typeface="Comic Sans MS" pitchFamily="66" charset="0"/>
            </a:endParaRPr>
          </a:p>
          <a:p>
            <a:pPr marL="0" indent="0">
              <a:buNone/>
            </a:pPr>
            <a:r>
              <a:rPr lang="en-GB" sz="1800" dirty="0" smtClean="0">
                <a:latin typeface="Comic Sans MS" pitchFamily="66" charset="0"/>
              </a:rPr>
              <a:t>(from client experience research by Keri Andrews, counselling psychologist)</a:t>
            </a:r>
            <a:r>
              <a:rPr lang="en-GB" sz="1800" dirty="0">
                <a:latin typeface="Comic Sans MS" pitchFamily="66" charset="0"/>
              </a:rPr>
              <a:t/>
            </a:r>
            <a:br>
              <a:rPr lang="en-GB" sz="1800" dirty="0">
                <a:latin typeface="Comic Sans MS" pitchFamily="66" charset="0"/>
              </a:rPr>
            </a:br>
            <a:r>
              <a:rPr lang="en-GB" sz="1800" dirty="0">
                <a:latin typeface="Comic Sans MS" pitchFamily="66" charset="0"/>
              </a:rPr>
              <a:t> </a:t>
            </a:r>
          </a:p>
        </p:txBody>
      </p:sp>
    </p:spTree>
    <p:extLst>
      <p:ext uri="{BB962C8B-B14F-4D97-AF65-F5344CB8AC3E}">
        <p14:creationId xmlns:p14="http://schemas.microsoft.com/office/powerpoint/2010/main" val="5608430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7000" dirty="0" smtClean="0">
                <a:solidFill>
                  <a:schemeClr val="tx1"/>
                </a:solidFill>
              </a:rPr>
              <a:t>3.5 Using measures to facilitate meta-therapeutic dialogue</a:t>
            </a:r>
            <a:endParaRPr lang="en-US" sz="7000" dirty="0" smtClean="0">
              <a:solidFill>
                <a:schemeClr val="tx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p>
        </p:txBody>
      </p:sp>
    </p:spTree>
    <p:extLst>
      <p:ext uri="{BB962C8B-B14F-4D97-AF65-F5344CB8AC3E}">
        <p14:creationId xmlns:p14="http://schemas.microsoft.com/office/powerpoint/2010/main" val="36546336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000" dirty="0" smtClean="0"/>
              <a:t>Feedback measures</a:t>
            </a:r>
            <a:endParaRPr lang="en-GB" sz="5000" dirty="0"/>
          </a:p>
        </p:txBody>
      </p:sp>
      <p:sp>
        <p:nvSpPr>
          <p:cNvPr id="3" name="Content Placeholder 2"/>
          <p:cNvSpPr>
            <a:spLocks noGrp="1"/>
          </p:cNvSpPr>
          <p:nvPr>
            <p:ph idx="1"/>
          </p:nvPr>
        </p:nvSpPr>
        <p:spPr/>
        <p:txBody>
          <a:bodyPr/>
          <a:lstStyle/>
          <a:p>
            <a:r>
              <a:rPr lang="en-GB" sz="3000" dirty="0" smtClean="0"/>
              <a:t>Because clients often find it difficult to voice concerns/issues (‘deference’), measures can provide a ‘third space’ to express feelings</a:t>
            </a:r>
          </a:p>
          <a:p>
            <a:r>
              <a:rPr lang="en-GB" sz="3000" dirty="0" smtClean="0"/>
              <a:t>Although can feel mechanistic, research suggests that clients generally ok with them/like them</a:t>
            </a:r>
          </a:p>
          <a:p>
            <a:r>
              <a:rPr lang="en-GB" sz="3000" dirty="0" smtClean="0"/>
              <a:t>Recent research (Lambert, Hubble) suggests some forms of outcome monitoring may substantially enhance outcomes</a:t>
            </a:r>
            <a:endParaRPr lang="en-GB" sz="3000" dirty="0"/>
          </a:p>
        </p:txBody>
      </p:sp>
    </p:spTree>
    <p:extLst>
      <p:ext uri="{BB962C8B-B14F-4D97-AF65-F5344CB8AC3E}">
        <p14:creationId xmlns:p14="http://schemas.microsoft.com/office/powerpoint/2010/main" val="5706418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00" dirty="0" smtClean="0"/>
              <a:t>Therapy Personalisation Form</a:t>
            </a:r>
            <a:endParaRPr lang="en-GB" sz="3800" dirty="0"/>
          </a:p>
        </p:txBody>
      </p:sp>
      <p:sp>
        <p:nvSpPr>
          <p:cNvPr id="3" name="Content Placeholder 2"/>
          <p:cNvSpPr>
            <a:spLocks noGrp="1"/>
          </p:cNvSpPr>
          <p:nvPr>
            <p:ph idx="1"/>
          </p:nvPr>
        </p:nvSpPr>
        <p:spPr/>
        <p:txBody>
          <a:bodyPr/>
          <a:lstStyle/>
          <a:p>
            <a:r>
              <a:rPr lang="en-GB" dirty="0" smtClean="0"/>
              <a:t>20 scale tool that invites clients to say how they would like therapy to be</a:t>
            </a:r>
          </a:p>
          <a:p>
            <a:r>
              <a:rPr lang="en-GB" dirty="0" smtClean="0"/>
              <a:t>Can be used at assessment (TPF-A)</a:t>
            </a:r>
          </a:p>
          <a:p>
            <a:r>
              <a:rPr lang="en-GB" dirty="0" smtClean="0"/>
              <a:t>And in </a:t>
            </a:r>
            <a:r>
              <a:rPr lang="en-GB" dirty="0" err="1" smtClean="0"/>
              <a:t>ongoing</a:t>
            </a:r>
            <a:r>
              <a:rPr lang="en-GB" dirty="0" smtClean="0"/>
              <a:t> therapeutic work/at review</a:t>
            </a:r>
            <a:endParaRPr lang="en-GB" dirty="0"/>
          </a:p>
        </p:txBody>
      </p:sp>
    </p:spTree>
    <p:extLst>
      <p:ext uri="{BB962C8B-B14F-4D97-AF65-F5344CB8AC3E}">
        <p14:creationId xmlns:p14="http://schemas.microsoft.com/office/powerpoint/2010/main" val="14308167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2" y="248047"/>
            <a:ext cx="9038096" cy="6361905"/>
          </a:xfrm>
          <a:prstGeom prst="rect">
            <a:avLst/>
          </a:prstGeom>
        </p:spPr>
      </p:pic>
    </p:spTree>
    <p:extLst>
      <p:ext uri="{BB962C8B-B14F-4D97-AF65-F5344CB8AC3E}">
        <p14:creationId xmlns:p14="http://schemas.microsoft.com/office/powerpoint/2010/main" val="2737985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74638"/>
            <a:ext cx="8075612" cy="490066"/>
          </a:xfrm>
        </p:spPr>
        <p:txBody>
          <a:bodyPr/>
          <a:lstStyle/>
          <a:p>
            <a:r>
              <a:rPr lang="en-GB" sz="2000" dirty="0" smtClean="0"/>
              <a:t>Therapists’ experiences of using the TPF and TPF-A (Bowens, 2011)</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697683978"/>
              </p:ext>
            </p:extLst>
          </p:nvPr>
        </p:nvGraphicFramePr>
        <p:xfrm>
          <a:off x="1115616" y="908720"/>
          <a:ext cx="6647586" cy="5736907"/>
        </p:xfrm>
        <a:graphic>
          <a:graphicData uri="http://schemas.openxmlformats.org/drawingml/2006/table">
            <a:tbl>
              <a:tblPr firstRow="1" firstCol="1" bandRow="1">
                <a:effectLst/>
                <a:tableStyleId>{5C22544A-7EE6-4342-B048-85BDC9FD1C3A}</a:tableStyleId>
              </a:tblPr>
              <a:tblGrid>
                <a:gridCol w="5338459"/>
                <a:gridCol w="1309127"/>
              </a:tblGrid>
              <a:tr h="5736907">
                <a:tc>
                  <a:txBody>
                    <a:bodyPr/>
                    <a:lstStyle/>
                    <a:p>
                      <a:pPr>
                        <a:lnSpc>
                          <a:spcPct val="115000"/>
                        </a:lnSpc>
                        <a:spcAft>
                          <a:spcPts val="0"/>
                        </a:spcAft>
                      </a:pPr>
                      <a:r>
                        <a:rPr lang="en-GB" sz="1200" b="1" u="sng" dirty="0">
                          <a:solidFill>
                            <a:schemeClr val="tx1"/>
                          </a:solidFill>
                          <a:effectLst/>
                        </a:rPr>
                        <a:t>POSITIVE IMPACT</a:t>
                      </a:r>
                      <a:endParaRPr lang="en-GB" sz="1200" b="1" dirty="0">
                        <a:solidFill>
                          <a:schemeClr val="tx1"/>
                        </a:solidFill>
                        <a:effectLst/>
                      </a:endParaRPr>
                    </a:p>
                    <a:p>
                      <a:pPr>
                        <a:lnSpc>
                          <a:spcPct val="115000"/>
                        </a:lnSpc>
                        <a:spcAft>
                          <a:spcPts val="0"/>
                        </a:spcAft>
                      </a:pPr>
                      <a:r>
                        <a:rPr lang="en-GB" sz="1200" b="1" i="1" dirty="0">
                          <a:solidFill>
                            <a:schemeClr val="tx1"/>
                          </a:solidFill>
                          <a:effectLst/>
                        </a:rPr>
                        <a:t>For Therapist</a:t>
                      </a:r>
                    </a:p>
                    <a:p>
                      <a:pPr>
                        <a:lnSpc>
                          <a:spcPct val="115000"/>
                        </a:lnSpc>
                        <a:spcAft>
                          <a:spcPts val="0"/>
                        </a:spcAft>
                      </a:pPr>
                      <a:r>
                        <a:rPr lang="en-GB" sz="1200" b="1" dirty="0">
                          <a:solidFill>
                            <a:schemeClr val="tx1"/>
                          </a:solidFill>
                          <a:effectLst/>
                        </a:rPr>
                        <a:t>A way of finding out what clients want</a:t>
                      </a:r>
                    </a:p>
                    <a:p>
                      <a:pPr>
                        <a:lnSpc>
                          <a:spcPct val="115000"/>
                        </a:lnSpc>
                        <a:spcAft>
                          <a:spcPts val="0"/>
                        </a:spcAft>
                      </a:pPr>
                      <a:r>
                        <a:rPr lang="en-GB" sz="1200" b="1" dirty="0">
                          <a:solidFill>
                            <a:schemeClr val="tx1"/>
                          </a:solidFill>
                          <a:effectLst/>
                        </a:rPr>
                        <a:t>Permission to alter/tailor practice</a:t>
                      </a:r>
                    </a:p>
                    <a:p>
                      <a:pPr>
                        <a:lnSpc>
                          <a:spcPct val="115000"/>
                        </a:lnSpc>
                        <a:spcAft>
                          <a:spcPts val="0"/>
                        </a:spcAft>
                      </a:pPr>
                      <a:r>
                        <a:rPr lang="en-GB" sz="1200" b="1" dirty="0">
                          <a:solidFill>
                            <a:schemeClr val="tx1"/>
                          </a:solidFill>
                          <a:effectLst/>
                        </a:rPr>
                        <a:t>A source of learning &amp; reflection</a:t>
                      </a:r>
                    </a:p>
                    <a:p>
                      <a:pPr>
                        <a:lnSpc>
                          <a:spcPct val="115000"/>
                        </a:lnSpc>
                        <a:spcAft>
                          <a:spcPts val="0"/>
                        </a:spcAft>
                      </a:pPr>
                      <a:r>
                        <a:rPr lang="en-GB" sz="1200" b="1" dirty="0">
                          <a:solidFill>
                            <a:schemeClr val="tx1"/>
                          </a:solidFill>
                          <a:effectLst/>
                        </a:rPr>
                        <a:t>Encouraging/reassuring for therapists</a:t>
                      </a:r>
                    </a:p>
                    <a:p>
                      <a:pPr>
                        <a:lnSpc>
                          <a:spcPct val="115000"/>
                        </a:lnSpc>
                        <a:spcAft>
                          <a:spcPts val="0"/>
                        </a:spcAft>
                      </a:pPr>
                      <a:r>
                        <a:rPr lang="en-GB" sz="1200" b="1" dirty="0">
                          <a:solidFill>
                            <a:schemeClr val="tx1"/>
                          </a:solidFill>
                          <a:effectLst/>
                        </a:rPr>
                        <a:t>Facilitating supervision</a:t>
                      </a:r>
                    </a:p>
                    <a:p>
                      <a:pPr>
                        <a:lnSpc>
                          <a:spcPct val="115000"/>
                        </a:lnSpc>
                        <a:spcAft>
                          <a:spcPts val="0"/>
                        </a:spcAft>
                      </a:pPr>
                      <a:r>
                        <a:rPr lang="en-GB" sz="1200" b="1" dirty="0">
                          <a:solidFill>
                            <a:schemeClr val="tx1"/>
                          </a:solidFill>
                          <a:effectLst/>
                        </a:rPr>
                        <a:t> </a:t>
                      </a:r>
                    </a:p>
                    <a:p>
                      <a:pPr>
                        <a:lnSpc>
                          <a:spcPct val="115000"/>
                        </a:lnSpc>
                        <a:spcAft>
                          <a:spcPts val="0"/>
                        </a:spcAft>
                      </a:pPr>
                      <a:r>
                        <a:rPr lang="en-GB" sz="1200" b="1" i="1" dirty="0">
                          <a:solidFill>
                            <a:schemeClr val="tx1"/>
                          </a:solidFill>
                          <a:effectLst/>
                        </a:rPr>
                        <a:t>For Client</a:t>
                      </a:r>
                    </a:p>
                    <a:p>
                      <a:pPr>
                        <a:lnSpc>
                          <a:spcPct val="115000"/>
                        </a:lnSpc>
                        <a:spcAft>
                          <a:spcPts val="0"/>
                        </a:spcAft>
                      </a:pPr>
                      <a:r>
                        <a:rPr lang="en-GB" sz="1200" b="1" dirty="0">
                          <a:solidFill>
                            <a:schemeClr val="tx1"/>
                          </a:solidFill>
                          <a:effectLst/>
                        </a:rPr>
                        <a:t>Empowering clients &amp; increasing autonomy/responsibility/choice</a:t>
                      </a:r>
                    </a:p>
                    <a:p>
                      <a:pPr>
                        <a:lnSpc>
                          <a:spcPct val="115000"/>
                        </a:lnSpc>
                        <a:spcAft>
                          <a:spcPts val="0"/>
                        </a:spcAft>
                      </a:pPr>
                      <a:r>
                        <a:rPr lang="en-GB" sz="1200" b="1" dirty="0">
                          <a:solidFill>
                            <a:schemeClr val="tx1"/>
                          </a:solidFill>
                          <a:effectLst/>
                        </a:rPr>
                        <a:t>Giving clients permission to assert/express things</a:t>
                      </a:r>
                    </a:p>
                    <a:p>
                      <a:pPr>
                        <a:lnSpc>
                          <a:spcPct val="115000"/>
                        </a:lnSpc>
                        <a:spcAft>
                          <a:spcPts val="0"/>
                        </a:spcAft>
                      </a:pPr>
                      <a:r>
                        <a:rPr lang="en-GB" sz="1200" b="1" dirty="0">
                          <a:solidFill>
                            <a:schemeClr val="tx1"/>
                          </a:solidFill>
                          <a:effectLst/>
                        </a:rPr>
                        <a:t> </a:t>
                      </a:r>
                    </a:p>
                    <a:p>
                      <a:pPr>
                        <a:lnSpc>
                          <a:spcPct val="115000"/>
                        </a:lnSpc>
                        <a:spcAft>
                          <a:spcPts val="0"/>
                        </a:spcAft>
                      </a:pPr>
                      <a:r>
                        <a:rPr lang="en-GB" sz="1200" b="1" i="1" dirty="0">
                          <a:solidFill>
                            <a:schemeClr val="tx1"/>
                          </a:solidFill>
                          <a:effectLst/>
                        </a:rPr>
                        <a:t>For Relationship</a:t>
                      </a:r>
                    </a:p>
                    <a:p>
                      <a:pPr>
                        <a:lnSpc>
                          <a:spcPct val="115000"/>
                        </a:lnSpc>
                        <a:spcAft>
                          <a:spcPts val="0"/>
                        </a:spcAft>
                      </a:pPr>
                      <a:r>
                        <a:rPr lang="en-GB" sz="1200" b="1" dirty="0">
                          <a:solidFill>
                            <a:schemeClr val="tx1"/>
                          </a:solidFill>
                          <a:effectLst/>
                        </a:rPr>
                        <a:t>Moving the therapy forward</a:t>
                      </a:r>
                    </a:p>
                    <a:p>
                      <a:pPr>
                        <a:lnSpc>
                          <a:spcPct val="115000"/>
                        </a:lnSpc>
                        <a:spcAft>
                          <a:spcPts val="0"/>
                        </a:spcAft>
                      </a:pPr>
                      <a:r>
                        <a:rPr lang="en-GB" sz="1200" b="1" dirty="0">
                          <a:solidFill>
                            <a:schemeClr val="tx1"/>
                          </a:solidFill>
                          <a:effectLst/>
                        </a:rPr>
                        <a:t>Deepening the relationship</a:t>
                      </a:r>
                    </a:p>
                    <a:p>
                      <a:pPr>
                        <a:lnSpc>
                          <a:spcPct val="115000"/>
                        </a:lnSpc>
                        <a:spcAft>
                          <a:spcPts val="0"/>
                        </a:spcAft>
                      </a:pPr>
                      <a:r>
                        <a:rPr lang="en-GB" sz="1200" b="1" dirty="0">
                          <a:solidFill>
                            <a:schemeClr val="tx1"/>
                          </a:solidFill>
                          <a:effectLst/>
                        </a:rPr>
                        <a:t>Facilitates collaboration</a:t>
                      </a:r>
                    </a:p>
                    <a:p>
                      <a:pPr>
                        <a:lnSpc>
                          <a:spcPct val="115000"/>
                        </a:lnSpc>
                        <a:spcAft>
                          <a:spcPts val="0"/>
                        </a:spcAft>
                      </a:pPr>
                      <a:r>
                        <a:rPr lang="en-GB" sz="1200" b="1" u="none" strike="noStrike" dirty="0">
                          <a:solidFill>
                            <a:schemeClr val="tx1"/>
                          </a:solidFill>
                          <a:effectLst/>
                        </a:rPr>
                        <a:t> </a:t>
                      </a:r>
                      <a:endParaRPr lang="en-GB" sz="1200" b="1" dirty="0">
                        <a:solidFill>
                          <a:schemeClr val="tx1"/>
                        </a:solidFill>
                        <a:effectLst/>
                      </a:endParaRPr>
                    </a:p>
                    <a:p>
                      <a:pPr>
                        <a:lnSpc>
                          <a:spcPct val="115000"/>
                        </a:lnSpc>
                        <a:spcAft>
                          <a:spcPts val="0"/>
                        </a:spcAft>
                      </a:pPr>
                      <a:r>
                        <a:rPr lang="en-GB" sz="1200" b="1" u="sng" dirty="0">
                          <a:solidFill>
                            <a:schemeClr val="tx1"/>
                          </a:solidFill>
                          <a:effectLst/>
                        </a:rPr>
                        <a:t>NEGATIVE IMPACT</a:t>
                      </a:r>
                      <a:endParaRPr lang="en-GB" sz="1200" b="1" dirty="0">
                        <a:solidFill>
                          <a:schemeClr val="tx1"/>
                        </a:solidFill>
                        <a:effectLst/>
                      </a:endParaRPr>
                    </a:p>
                    <a:p>
                      <a:pPr>
                        <a:lnSpc>
                          <a:spcPct val="115000"/>
                        </a:lnSpc>
                        <a:spcAft>
                          <a:spcPts val="0"/>
                        </a:spcAft>
                      </a:pPr>
                      <a:r>
                        <a:rPr lang="en-GB" sz="1200" b="1" i="1" dirty="0">
                          <a:solidFill>
                            <a:schemeClr val="tx1"/>
                          </a:solidFill>
                          <a:effectLst/>
                        </a:rPr>
                        <a:t>For Therapist</a:t>
                      </a:r>
                    </a:p>
                    <a:p>
                      <a:pPr>
                        <a:lnSpc>
                          <a:spcPct val="115000"/>
                        </a:lnSpc>
                        <a:spcAft>
                          <a:spcPts val="0"/>
                        </a:spcAft>
                      </a:pPr>
                      <a:r>
                        <a:rPr lang="en-GB" sz="1200" b="1" dirty="0">
                          <a:solidFill>
                            <a:schemeClr val="tx1"/>
                          </a:solidFill>
                          <a:effectLst/>
                        </a:rPr>
                        <a:t>Potentially increase self-criticism</a:t>
                      </a:r>
                    </a:p>
                    <a:p>
                      <a:pPr>
                        <a:lnSpc>
                          <a:spcPct val="115000"/>
                        </a:lnSpc>
                        <a:spcAft>
                          <a:spcPts val="0"/>
                        </a:spcAft>
                      </a:pPr>
                      <a:r>
                        <a:rPr lang="en-GB" sz="1200" b="1" dirty="0">
                          <a:solidFill>
                            <a:schemeClr val="tx1"/>
                          </a:solidFill>
                          <a:effectLst/>
                        </a:rPr>
                        <a:t>Danger of moulding self too much</a:t>
                      </a:r>
                    </a:p>
                    <a:p>
                      <a:pPr>
                        <a:lnSpc>
                          <a:spcPct val="115000"/>
                        </a:lnSpc>
                        <a:spcAft>
                          <a:spcPts val="0"/>
                        </a:spcAft>
                      </a:pPr>
                      <a:r>
                        <a:rPr lang="en-GB" sz="1200" b="1" dirty="0">
                          <a:solidFill>
                            <a:schemeClr val="tx1"/>
                          </a:solidFill>
                          <a:effectLst/>
                        </a:rPr>
                        <a:t> </a:t>
                      </a:r>
                    </a:p>
                    <a:p>
                      <a:pPr>
                        <a:lnSpc>
                          <a:spcPct val="115000"/>
                        </a:lnSpc>
                        <a:spcAft>
                          <a:spcPts val="0"/>
                        </a:spcAft>
                      </a:pPr>
                      <a:r>
                        <a:rPr lang="en-GB" sz="1200" b="1" i="1" dirty="0">
                          <a:solidFill>
                            <a:schemeClr val="tx1"/>
                          </a:solidFill>
                          <a:effectLst/>
                        </a:rPr>
                        <a:t>For Client</a:t>
                      </a:r>
                    </a:p>
                    <a:p>
                      <a:pPr>
                        <a:lnSpc>
                          <a:spcPct val="115000"/>
                        </a:lnSpc>
                        <a:spcAft>
                          <a:spcPts val="0"/>
                        </a:spcAft>
                      </a:pPr>
                      <a:r>
                        <a:rPr lang="en-GB" sz="1200" b="1" dirty="0">
                          <a:solidFill>
                            <a:schemeClr val="tx1"/>
                          </a:solidFill>
                          <a:effectLst/>
                        </a:rPr>
                        <a:t>Too complex for some clients</a:t>
                      </a:r>
                    </a:p>
                    <a:p>
                      <a:pPr>
                        <a:lnSpc>
                          <a:spcPct val="115000"/>
                        </a:lnSpc>
                        <a:spcAft>
                          <a:spcPts val="0"/>
                        </a:spcAft>
                      </a:pPr>
                      <a:r>
                        <a:rPr lang="en-GB" sz="1200" b="1" dirty="0">
                          <a:solidFill>
                            <a:schemeClr val="tx1"/>
                          </a:solidFill>
                          <a:effectLst/>
                        </a:rPr>
                        <a:t> </a:t>
                      </a:r>
                    </a:p>
                    <a:p>
                      <a:pPr>
                        <a:lnSpc>
                          <a:spcPct val="115000"/>
                        </a:lnSpc>
                        <a:spcAft>
                          <a:spcPts val="0"/>
                        </a:spcAft>
                      </a:pPr>
                      <a:r>
                        <a:rPr lang="en-GB" sz="1200" b="1" i="1" dirty="0">
                          <a:solidFill>
                            <a:schemeClr val="tx1"/>
                          </a:solidFill>
                          <a:effectLst/>
                        </a:rPr>
                        <a:t>For Relationship</a:t>
                      </a:r>
                    </a:p>
                    <a:p>
                      <a:pPr>
                        <a:lnSpc>
                          <a:spcPct val="115000"/>
                        </a:lnSpc>
                        <a:spcAft>
                          <a:spcPts val="0"/>
                        </a:spcAft>
                      </a:pPr>
                      <a:r>
                        <a:rPr lang="en-GB" sz="1200" b="1" dirty="0">
                          <a:solidFill>
                            <a:schemeClr val="tx1"/>
                          </a:solidFill>
                          <a:effectLst/>
                        </a:rPr>
                        <a:t>Potentially bureaucratic/impersonal</a:t>
                      </a:r>
                      <a:endParaRPr lang="en-GB" sz="1200" b="1" dirty="0">
                        <a:solidFill>
                          <a:schemeClr val="tx1"/>
                        </a:solidFill>
                        <a:effectLst/>
                        <a:latin typeface="Calibri"/>
                        <a:ea typeface="Calibri"/>
                        <a:cs typeface="Times New Roman"/>
                      </a:endParaRPr>
                    </a:p>
                  </a:txBody>
                  <a:tcPr marL="54661" marR="54661" marT="0" marB="0">
                    <a:noFill/>
                  </a:tcPr>
                </a:tc>
                <a:tc>
                  <a:txBody>
                    <a:bodyPr/>
                    <a:lstStyle/>
                    <a:p>
                      <a:pPr algn="r">
                        <a:lnSpc>
                          <a:spcPct val="115000"/>
                        </a:lnSpc>
                        <a:spcAft>
                          <a:spcPts val="0"/>
                        </a:spcAft>
                      </a:pPr>
                      <a:r>
                        <a:rPr lang="en-GB" sz="1200" b="1" dirty="0">
                          <a:solidFill>
                            <a:schemeClr val="tx1"/>
                          </a:solidFill>
                          <a:effectLst/>
                        </a:rPr>
                        <a:t>n participants</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9</a:t>
                      </a:r>
                    </a:p>
                    <a:p>
                      <a:pPr algn="r">
                        <a:lnSpc>
                          <a:spcPct val="115000"/>
                        </a:lnSpc>
                        <a:spcAft>
                          <a:spcPts val="0"/>
                        </a:spcAft>
                      </a:pPr>
                      <a:r>
                        <a:rPr lang="en-GB" sz="1200" b="1" dirty="0">
                          <a:solidFill>
                            <a:schemeClr val="tx1"/>
                          </a:solidFill>
                          <a:effectLst/>
                        </a:rPr>
                        <a:t>9</a:t>
                      </a:r>
                    </a:p>
                    <a:p>
                      <a:pPr algn="r">
                        <a:lnSpc>
                          <a:spcPct val="115000"/>
                        </a:lnSpc>
                        <a:spcAft>
                          <a:spcPts val="0"/>
                        </a:spcAft>
                      </a:pPr>
                      <a:r>
                        <a:rPr lang="en-GB" sz="1200" b="1" dirty="0">
                          <a:solidFill>
                            <a:schemeClr val="tx1"/>
                          </a:solidFill>
                          <a:effectLst/>
                        </a:rPr>
                        <a:t>8</a:t>
                      </a:r>
                    </a:p>
                    <a:p>
                      <a:pPr algn="r">
                        <a:lnSpc>
                          <a:spcPct val="115000"/>
                        </a:lnSpc>
                        <a:spcAft>
                          <a:spcPts val="0"/>
                        </a:spcAft>
                      </a:pPr>
                      <a:r>
                        <a:rPr lang="en-GB" sz="1200" b="1" dirty="0">
                          <a:solidFill>
                            <a:schemeClr val="tx1"/>
                          </a:solidFill>
                          <a:effectLst/>
                        </a:rPr>
                        <a:t>7</a:t>
                      </a:r>
                    </a:p>
                    <a:p>
                      <a:pPr algn="r">
                        <a:lnSpc>
                          <a:spcPct val="115000"/>
                        </a:lnSpc>
                        <a:spcAft>
                          <a:spcPts val="0"/>
                        </a:spcAft>
                      </a:pPr>
                      <a:r>
                        <a:rPr lang="en-GB" sz="1200" b="1" dirty="0">
                          <a:solidFill>
                            <a:schemeClr val="tx1"/>
                          </a:solidFill>
                          <a:effectLst/>
                        </a:rPr>
                        <a:t>3</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8</a:t>
                      </a:r>
                    </a:p>
                    <a:p>
                      <a:pPr algn="r">
                        <a:lnSpc>
                          <a:spcPct val="115000"/>
                        </a:lnSpc>
                        <a:spcAft>
                          <a:spcPts val="0"/>
                        </a:spcAft>
                      </a:pPr>
                      <a:r>
                        <a:rPr lang="en-GB" sz="1200" b="1" dirty="0">
                          <a:solidFill>
                            <a:schemeClr val="tx1"/>
                          </a:solidFill>
                          <a:effectLst/>
                        </a:rPr>
                        <a:t>7</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7</a:t>
                      </a:r>
                    </a:p>
                    <a:p>
                      <a:pPr algn="r">
                        <a:lnSpc>
                          <a:spcPct val="115000"/>
                        </a:lnSpc>
                        <a:spcAft>
                          <a:spcPts val="0"/>
                        </a:spcAft>
                      </a:pPr>
                      <a:r>
                        <a:rPr lang="en-GB" sz="1200" b="1" dirty="0">
                          <a:solidFill>
                            <a:schemeClr val="tx1"/>
                          </a:solidFill>
                          <a:effectLst/>
                        </a:rPr>
                        <a:t>4</a:t>
                      </a:r>
                    </a:p>
                    <a:p>
                      <a:pPr algn="r">
                        <a:lnSpc>
                          <a:spcPct val="115000"/>
                        </a:lnSpc>
                        <a:spcAft>
                          <a:spcPts val="0"/>
                        </a:spcAft>
                      </a:pPr>
                      <a:r>
                        <a:rPr lang="en-GB" sz="1200" b="1" dirty="0">
                          <a:solidFill>
                            <a:schemeClr val="tx1"/>
                          </a:solidFill>
                          <a:effectLst/>
                        </a:rPr>
                        <a:t>3</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4</a:t>
                      </a:r>
                    </a:p>
                    <a:p>
                      <a:pPr algn="r">
                        <a:lnSpc>
                          <a:spcPct val="115000"/>
                        </a:lnSpc>
                        <a:spcAft>
                          <a:spcPts val="0"/>
                        </a:spcAft>
                      </a:pPr>
                      <a:r>
                        <a:rPr lang="en-GB" sz="1200" b="1" dirty="0">
                          <a:solidFill>
                            <a:schemeClr val="tx1"/>
                          </a:solidFill>
                          <a:effectLst/>
                        </a:rPr>
                        <a:t>3</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6</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 </a:t>
                      </a:r>
                    </a:p>
                    <a:p>
                      <a:pPr algn="r">
                        <a:lnSpc>
                          <a:spcPct val="115000"/>
                        </a:lnSpc>
                        <a:spcAft>
                          <a:spcPts val="0"/>
                        </a:spcAft>
                      </a:pPr>
                      <a:r>
                        <a:rPr lang="en-GB" sz="1200" b="1" dirty="0">
                          <a:solidFill>
                            <a:schemeClr val="tx1"/>
                          </a:solidFill>
                          <a:effectLst/>
                        </a:rPr>
                        <a:t>4</a:t>
                      </a:r>
                      <a:endParaRPr lang="en-GB" sz="1200" b="1" dirty="0">
                        <a:solidFill>
                          <a:schemeClr val="tx1"/>
                        </a:solidFill>
                        <a:effectLst/>
                        <a:latin typeface="Calibri"/>
                        <a:ea typeface="Calibri"/>
                        <a:cs typeface="Times New Roman"/>
                      </a:endParaRPr>
                    </a:p>
                  </a:txBody>
                  <a:tcPr marL="54661" marR="54661" marT="0" marB="0">
                    <a:noFill/>
                  </a:tcPr>
                </a:tc>
              </a:tr>
            </a:tbl>
          </a:graphicData>
        </a:graphic>
      </p:graphicFrame>
    </p:spTree>
    <p:extLst>
      <p:ext uri="{BB962C8B-B14F-4D97-AF65-F5344CB8AC3E}">
        <p14:creationId xmlns:p14="http://schemas.microsoft.com/office/powerpoint/2010/main" val="40287481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Clients do better in their preferred therapies</a:t>
            </a:r>
            <a:endParaRPr lang="en-GB" dirty="0"/>
          </a:p>
        </p:txBody>
      </p:sp>
      <p:sp>
        <p:nvSpPr>
          <p:cNvPr id="3" name="Content Placeholder 2"/>
          <p:cNvSpPr>
            <a:spLocks noGrp="1"/>
          </p:cNvSpPr>
          <p:nvPr>
            <p:ph idx="1"/>
          </p:nvPr>
        </p:nvSpPr>
        <p:spPr>
          <a:xfrm>
            <a:off x="611188" y="1700808"/>
            <a:ext cx="8075612" cy="4425355"/>
          </a:xfrm>
        </p:spPr>
        <p:txBody>
          <a:bodyPr/>
          <a:lstStyle/>
          <a:p>
            <a:r>
              <a:rPr lang="en-GB" dirty="0"/>
              <a:t>Swift and Callahan (2009) (review of 26 studies): clients who received their preferred treatment  had 58% chance of showing better outcome improvement       (ES = .15), and half as likely to drop out of therapy</a:t>
            </a:r>
          </a:p>
          <a:p>
            <a:endParaRPr lang="en-GB" dirty="0"/>
          </a:p>
        </p:txBody>
      </p:sp>
    </p:spTree>
    <p:extLst>
      <p:ext uri="{BB962C8B-B14F-4D97-AF65-F5344CB8AC3E}">
        <p14:creationId xmlns:p14="http://schemas.microsoft.com/office/powerpoint/2010/main" val="38660458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Client experience of TPF</a:t>
            </a:r>
            <a:endParaRPr lang="en-GB" dirty="0"/>
          </a:p>
        </p:txBody>
      </p:sp>
      <p:sp>
        <p:nvSpPr>
          <p:cNvPr id="3" name="Content Placeholder 2"/>
          <p:cNvSpPr>
            <a:spLocks noGrp="1"/>
          </p:cNvSpPr>
          <p:nvPr>
            <p:ph idx="1"/>
          </p:nvPr>
        </p:nvSpPr>
        <p:spPr/>
        <p:txBody>
          <a:bodyPr/>
          <a:lstStyle/>
          <a:p>
            <a:r>
              <a:rPr lang="en-GB" dirty="0" smtClean="0"/>
              <a:t>Mixed: TPF probably easier than TPF-A, as client has more of a sense of what they are wanting once therapy starts</a:t>
            </a:r>
          </a:p>
          <a:p>
            <a:r>
              <a:rPr lang="en-GB" dirty="0" smtClean="0"/>
              <a:t>Some positive: </a:t>
            </a:r>
          </a:p>
          <a:p>
            <a:pPr lvl="1"/>
            <a:r>
              <a:rPr lang="en-GB" dirty="0" smtClean="0">
                <a:latin typeface="Comic Sans MS" pitchFamily="66" charset="0"/>
              </a:rPr>
              <a:t>‘I like the form with the rating scale that asks you to assess how the therapy is going </a:t>
            </a:r>
            <a:r>
              <a:rPr lang="en-GB" dirty="0">
                <a:latin typeface="Comic Sans MS" pitchFamily="66" charset="0"/>
              </a:rPr>
              <a:t>[TPF</a:t>
            </a:r>
            <a:r>
              <a:rPr lang="en-GB" dirty="0" smtClean="0">
                <a:latin typeface="Comic Sans MS" pitchFamily="66" charset="0"/>
              </a:rPr>
              <a:t>] – it gives a chance to bring certain things up and discuss them and this also makes me feel more comfortable.’</a:t>
            </a:r>
          </a:p>
        </p:txBody>
      </p:sp>
    </p:spTree>
    <p:extLst>
      <p:ext uri="{BB962C8B-B14F-4D97-AF65-F5344CB8AC3E}">
        <p14:creationId xmlns:p14="http://schemas.microsoft.com/office/powerpoint/2010/main" val="27304905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Debbie….</a:t>
            </a:r>
            <a:endParaRPr lang="en-GB" dirty="0"/>
          </a:p>
        </p:txBody>
      </p:sp>
      <p:sp>
        <p:nvSpPr>
          <p:cNvPr id="3" name="Content Placeholder 2"/>
          <p:cNvSpPr>
            <a:spLocks noGrp="1"/>
          </p:cNvSpPr>
          <p:nvPr>
            <p:ph idx="1"/>
          </p:nvPr>
        </p:nvSpPr>
        <p:spPr/>
        <p:txBody>
          <a:bodyPr/>
          <a:lstStyle/>
          <a:p>
            <a:r>
              <a:rPr lang="en-GB" sz="2400" dirty="0" smtClean="0"/>
              <a:t>Second </a:t>
            </a:r>
            <a:r>
              <a:rPr lang="en-GB" sz="2400" dirty="0" smtClean="0"/>
              <a:t>episode of therapy</a:t>
            </a:r>
          </a:p>
          <a:p>
            <a:r>
              <a:rPr lang="en-GB" sz="2400" dirty="0" smtClean="0"/>
              <a:t>TPF-A indicated that she wanted: </a:t>
            </a:r>
          </a:p>
          <a:p>
            <a:pPr marL="914400" lvl="1" indent="-457200">
              <a:buAutoNum type="arabicPeriod"/>
            </a:pPr>
            <a:r>
              <a:rPr lang="en-GB" sz="2000" dirty="0" smtClean="0"/>
              <a:t>To be more focused</a:t>
            </a:r>
          </a:p>
          <a:p>
            <a:pPr marL="914400" lvl="1" indent="-457200">
              <a:buAutoNum type="arabicPeriod"/>
            </a:pPr>
            <a:r>
              <a:rPr lang="en-GB" sz="2000" dirty="0" smtClean="0"/>
              <a:t>To be more challenged </a:t>
            </a:r>
          </a:p>
          <a:p>
            <a:pPr marL="914400" lvl="1" indent="-457200">
              <a:buAutoNum type="arabicPeriod"/>
            </a:pPr>
            <a:r>
              <a:rPr lang="en-GB" sz="2000" dirty="0" smtClean="0"/>
              <a:t>To focus more on our relationship</a:t>
            </a:r>
          </a:p>
          <a:p>
            <a:r>
              <a:rPr lang="en-GB" sz="2400" dirty="0" smtClean="0"/>
              <a:t>Led to therapist taking a different, more challenging, active, present</a:t>
            </a:r>
          </a:p>
          <a:p>
            <a:r>
              <a:rPr lang="en-GB" sz="2400" dirty="0" smtClean="0"/>
              <a:t>Feedback on end of session forms indicated that Debbie continued to want this challenge</a:t>
            </a:r>
          </a:p>
          <a:p>
            <a:r>
              <a:rPr lang="en-GB" sz="2400" dirty="0" smtClean="0"/>
              <a:t>Work took on very different flavour</a:t>
            </a:r>
          </a:p>
        </p:txBody>
      </p:sp>
    </p:spTree>
    <p:extLst>
      <p:ext uri="{BB962C8B-B14F-4D97-AF65-F5344CB8AC3E}">
        <p14:creationId xmlns:p14="http://schemas.microsoft.com/office/powerpoint/2010/main" val="5004227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FDA07B"/>
            </a:gs>
            <a:gs pos="82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3528764" cy="1858218"/>
          </a:xfrm>
        </p:spPr>
        <p:txBody>
          <a:bodyPr/>
          <a:lstStyle/>
          <a:p>
            <a:r>
              <a:rPr lang="en-GB" dirty="0" smtClean="0"/>
              <a:t>Goal Assessment Form</a:t>
            </a:r>
            <a:endParaRPr lang="en-GB" dirty="0"/>
          </a:p>
        </p:txBody>
      </p:sp>
      <p:sp>
        <p:nvSpPr>
          <p:cNvPr id="3" name="Content Placeholder 2"/>
          <p:cNvSpPr>
            <a:spLocks noGrp="1"/>
          </p:cNvSpPr>
          <p:nvPr>
            <p:ph idx="1"/>
          </p:nvPr>
        </p:nvSpPr>
        <p:spPr>
          <a:xfrm>
            <a:off x="179512" y="2492897"/>
            <a:ext cx="3816424" cy="4104456"/>
          </a:xfrm>
        </p:spPr>
        <p:txBody>
          <a:bodyPr/>
          <a:lstStyle/>
          <a:p>
            <a:r>
              <a:rPr lang="en-GB" sz="2400" dirty="0" smtClean="0"/>
              <a:t>Personalised</a:t>
            </a:r>
          </a:p>
          <a:p>
            <a:r>
              <a:rPr lang="en-GB" sz="2400" dirty="0" smtClean="0"/>
              <a:t>Invites clients to focus on what they want </a:t>
            </a:r>
          </a:p>
          <a:p>
            <a:r>
              <a:rPr lang="en-GB" sz="2400" dirty="0" smtClean="0"/>
              <a:t>Discussed and agreed in assessment session</a:t>
            </a:r>
          </a:p>
          <a:p>
            <a:r>
              <a:rPr lang="en-GB" sz="2400" dirty="0" smtClean="0"/>
              <a:t>Rated every subsequent week</a:t>
            </a:r>
          </a:p>
          <a:p>
            <a:r>
              <a:rPr lang="en-GB" sz="2400" dirty="0" smtClean="0"/>
              <a:t>Can be added to /modified as therapy progresses </a:t>
            </a:r>
            <a:endParaRPr lang="en-GB"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32656"/>
            <a:ext cx="4765179" cy="61600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6991789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11188" y="2565400"/>
            <a:ext cx="8086725" cy="1143000"/>
          </a:xfrm>
        </p:spPr>
        <p:txBody>
          <a:bodyPr/>
          <a:lstStyle/>
          <a:p>
            <a:pPr eaLnBrk="1" hangingPunct="1"/>
            <a:r>
              <a:rPr lang="en-GB" smtClean="0"/>
              <a:t>Work in progress</a:t>
            </a:r>
            <a:endParaRPr lang="en-US" smtClean="0"/>
          </a:p>
        </p:txBody>
      </p:sp>
      <p:pic>
        <p:nvPicPr>
          <p:cNvPr id="125955" name="Picture 3" descr="pictogrammi_200_verkeer_werk-in-uitvoering"/>
          <p:cNvPicPr>
            <a:picLocks noChangeAspect="1" noChangeArrowheads="1"/>
          </p:cNvPicPr>
          <p:nvPr/>
        </p:nvPicPr>
        <p:blipFill>
          <a:blip r:embed="rId2" cstate="print"/>
          <a:srcRect/>
          <a:stretch>
            <a:fillRect/>
          </a:stretch>
        </p:blipFill>
        <p:spPr bwMode="auto">
          <a:xfrm>
            <a:off x="3276600" y="188913"/>
            <a:ext cx="2752725" cy="2339975"/>
          </a:xfrm>
          <a:prstGeom prst="rect">
            <a:avLst/>
          </a:prstGeom>
          <a:noFill/>
          <a:ln w="9525">
            <a:noFill/>
            <a:miter lim="800000"/>
            <a:headEnd/>
            <a:tailEnd/>
          </a:ln>
        </p:spPr>
      </p:pic>
      <p:sp>
        <p:nvSpPr>
          <p:cNvPr id="125956" name="Rectangle 4"/>
          <p:cNvSpPr>
            <a:spLocks noChangeArrowheads="1"/>
          </p:cNvSpPr>
          <p:nvPr/>
        </p:nvSpPr>
        <p:spPr bwMode="auto">
          <a:xfrm>
            <a:off x="611188" y="3716338"/>
            <a:ext cx="7993062" cy="2677656"/>
          </a:xfrm>
          <a:prstGeom prst="rect">
            <a:avLst/>
          </a:prstGeom>
          <a:noFill/>
          <a:ln w="9525" algn="ctr">
            <a:noFill/>
            <a:miter lim="800000"/>
            <a:headEnd/>
            <a:tailEnd/>
          </a:ln>
        </p:spPr>
        <p:txBody>
          <a:bodyPr>
            <a:spAutoFit/>
          </a:bodyPr>
          <a:lstStyle/>
          <a:p>
            <a:pPr marL="539750" indent="-539750" algn="l"/>
            <a:r>
              <a:rPr lang="en-US" sz="2400" dirty="0"/>
              <a:t>Cooper, M., &amp; McLeod, J. (2007). A pluralistic framework for </a:t>
            </a:r>
            <a:r>
              <a:rPr lang="en-US" sz="2400" dirty="0" err="1"/>
              <a:t>counselling</a:t>
            </a:r>
            <a:r>
              <a:rPr lang="en-US" sz="2400" dirty="0"/>
              <a:t> and psychotherapy: Implications for research. </a:t>
            </a:r>
            <a:r>
              <a:rPr lang="en-US" sz="2400" i="1" dirty="0" err="1"/>
              <a:t>Counselling</a:t>
            </a:r>
            <a:r>
              <a:rPr lang="en-US" sz="2400" i="1" dirty="0"/>
              <a:t> and Psychotherapy Research, 7</a:t>
            </a:r>
            <a:r>
              <a:rPr lang="en-US" sz="2400" dirty="0"/>
              <a:t>(3), 135-143.</a:t>
            </a:r>
          </a:p>
          <a:p>
            <a:pPr marL="539750" indent="-539750" algn="l"/>
            <a:endParaRPr lang="en-US" sz="2400" dirty="0"/>
          </a:p>
          <a:p>
            <a:pPr marL="539750" indent="-539750" algn="l"/>
            <a:r>
              <a:rPr lang="en-US" sz="2400" dirty="0"/>
              <a:t>Cooper, M., and McLeod, J. </a:t>
            </a:r>
            <a:r>
              <a:rPr lang="en-US" sz="2400" dirty="0" smtClean="0"/>
              <a:t>(2011). </a:t>
            </a:r>
            <a:r>
              <a:rPr lang="en-US" sz="2400" i="1" dirty="0"/>
              <a:t>Pluralistic </a:t>
            </a:r>
            <a:r>
              <a:rPr lang="en-US" sz="2400" i="1" dirty="0" err="1"/>
              <a:t>counselling</a:t>
            </a:r>
            <a:r>
              <a:rPr lang="en-US" sz="2400" i="1" dirty="0"/>
              <a:t> and psychotherapy. </a:t>
            </a:r>
            <a:r>
              <a:rPr lang="en-US" sz="2400" dirty="0"/>
              <a:t>London: Sage.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1000"/>
                                        <p:tgtEl>
                                          <p:spTgt spid="125954"/>
                                        </p:tgtEl>
                                      </p:cBhvr>
                                    </p:animEffect>
                                    <p:anim calcmode="lin" valueType="num">
                                      <p:cBhvr>
                                        <p:cTn id="8" dur="1000" fill="hold"/>
                                        <p:tgtEl>
                                          <p:spTgt spid="125954"/>
                                        </p:tgtEl>
                                        <p:attrNameLst>
                                          <p:attrName>ppt_x</p:attrName>
                                        </p:attrNameLst>
                                      </p:cBhvr>
                                      <p:tavLst>
                                        <p:tav tm="0">
                                          <p:val>
                                            <p:strVal val="#ppt_x"/>
                                          </p:val>
                                        </p:tav>
                                        <p:tav tm="100000">
                                          <p:val>
                                            <p:strVal val="#ppt_x"/>
                                          </p:val>
                                        </p:tav>
                                      </p:tavLst>
                                    </p:anim>
                                    <p:anim calcmode="lin" valueType="num">
                                      <p:cBhvr>
                                        <p:cTn id="9" dur="900" decel="100000" fill="hold"/>
                                        <p:tgtEl>
                                          <p:spTgt spid="1259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gtEl>
                                        <p:attrNameLst>
                                          <p:attrName>style.visibility</p:attrName>
                                        </p:attrNameLst>
                                      </p:cBhvr>
                                      <p:to>
                                        <p:strVal val="visible"/>
                                      </p:to>
                                    </p:set>
                                    <p:animEffect transition="in" filter="fade">
                                      <p:cBhvr>
                                        <p:cTn id="13" dur="1000"/>
                                        <p:tgtEl>
                                          <p:spTgt spid="125955"/>
                                        </p:tgtEl>
                                      </p:cBhvr>
                                    </p:animEffect>
                                    <p:anim calcmode="lin" valueType="num">
                                      <p:cBhvr>
                                        <p:cTn id="14" dur="1000" fill="hold"/>
                                        <p:tgtEl>
                                          <p:spTgt spid="125955"/>
                                        </p:tgtEl>
                                        <p:attrNameLst>
                                          <p:attrName>ppt_x</p:attrName>
                                        </p:attrNameLst>
                                      </p:cBhvr>
                                      <p:tavLst>
                                        <p:tav tm="0">
                                          <p:val>
                                            <p:strVal val="#ppt_x"/>
                                          </p:val>
                                        </p:tav>
                                        <p:tav tm="100000">
                                          <p:val>
                                            <p:strVal val="#ppt_x"/>
                                          </p:val>
                                        </p:tav>
                                      </p:tavLst>
                                    </p:anim>
                                    <p:anim calcmode="lin" valueType="num">
                                      <p:cBhvr>
                                        <p:cTn id="15" dur="900" decel="100000" fill="hold"/>
                                        <p:tgtEl>
                                          <p:spTgt spid="12595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gtEl>
                                        <p:attrNameLst>
                                          <p:attrName>ppt_y</p:attrName>
                                        </p:attrNameLst>
                                      </p:cBhvr>
                                      <p:tavLst>
                                        <p:tav tm="0">
                                          <p:val>
                                            <p:strVal val="#ppt_y-.03"/>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6"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9750" y="2492375"/>
            <a:ext cx="8136706" cy="1181100"/>
          </a:xfrm>
        </p:spPr>
        <p:txBody>
          <a:bodyPr/>
          <a:lstStyle/>
          <a:p>
            <a:pPr eaLnBrk="1" hangingPunct="1"/>
            <a:r>
              <a:rPr lang="en-GB" sz="9000" dirty="0" smtClean="0">
                <a:solidFill>
                  <a:schemeClr val="accent1"/>
                </a:solidFill>
              </a:rPr>
              <a:t>Thank you</a:t>
            </a:r>
            <a:endParaRPr lang="en-US" sz="9000" dirty="0" smtClean="0">
              <a:solidFill>
                <a:schemeClr val="accent1"/>
              </a:solidFill>
            </a:endParaRPr>
          </a:p>
        </p:txBody>
      </p:sp>
      <p:sp>
        <p:nvSpPr>
          <p:cNvPr id="11267" name="Text Box 4"/>
          <p:cNvSpPr txBox="1">
            <a:spLocks noChangeArrowheads="1"/>
          </p:cNvSpPr>
          <p:nvPr/>
        </p:nvSpPr>
        <p:spPr bwMode="auto">
          <a:xfrm>
            <a:off x="1187450" y="476250"/>
            <a:ext cx="6985000" cy="336550"/>
          </a:xfrm>
          <a:prstGeom prst="rect">
            <a:avLst/>
          </a:prstGeom>
          <a:noFill/>
          <a:ln w="9525">
            <a:noFill/>
            <a:miter lim="800000"/>
            <a:headEnd/>
            <a:tailEnd/>
          </a:ln>
        </p:spPr>
        <p:txBody>
          <a:bodyPr>
            <a:spAutoFit/>
          </a:bodyPr>
          <a:lstStyle/>
          <a:p>
            <a:pPr>
              <a:spcBef>
                <a:spcPct val="50000"/>
              </a:spcBef>
            </a:pPr>
            <a:endParaRPr lang="en-GB">
              <a:solidFill>
                <a:srgbClr val="000000"/>
              </a:solidFill>
            </a:endParaRPr>
          </a:p>
        </p:txBody>
      </p:sp>
    </p:spTree>
    <p:extLst>
      <p:ext uri="{BB962C8B-B14F-4D97-AF65-F5344CB8AC3E}">
        <p14:creationId xmlns:p14="http://schemas.microsoft.com/office/powerpoint/2010/main" val="6948329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sz="4000" dirty="0" smtClean="0"/>
              <a:t>Different clients do better in different therapies</a:t>
            </a:r>
          </a:p>
        </p:txBody>
      </p:sp>
      <p:sp>
        <p:nvSpPr>
          <p:cNvPr id="160771" name="Rectangle 3"/>
          <p:cNvSpPr>
            <a:spLocks noGrp="1" noChangeArrowheads="1"/>
          </p:cNvSpPr>
          <p:nvPr>
            <p:ph type="body" idx="1"/>
          </p:nvPr>
        </p:nvSpPr>
        <p:spPr/>
        <p:txBody>
          <a:bodyPr/>
          <a:lstStyle/>
          <a:p>
            <a:pPr eaLnBrk="1" hangingPunct="1"/>
            <a:r>
              <a:rPr lang="en-US" dirty="0" smtClean="0"/>
              <a:t>Most clients do best when levels of empathy are high, but some clients </a:t>
            </a:r>
            <a:r>
              <a:rPr lang="en-GB" dirty="0" smtClean="0"/>
              <a:t>– highly sensitive, suspicious, poorly motivated – do not</a:t>
            </a:r>
          </a:p>
          <a:p>
            <a:pPr eaLnBrk="1" hangingPunct="1"/>
            <a:r>
              <a:rPr lang="en-GB" dirty="0" smtClean="0"/>
              <a:t>Clients who do best in non-directive therapies cf. CBT: </a:t>
            </a:r>
          </a:p>
          <a:p>
            <a:pPr lvl="1" eaLnBrk="1" hangingPunct="1"/>
            <a:r>
              <a:rPr lang="en-GB" dirty="0" smtClean="0"/>
              <a:t>high levels of resistance </a:t>
            </a:r>
          </a:p>
          <a:p>
            <a:pPr lvl="1" eaLnBrk="1" hangingPunct="1"/>
            <a:r>
              <a:rPr lang="en-GB" dirty="0" smtClean="0"/>
              <a:t>internalizing coping style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fade">
                                      <p:cBhvr>
                                        <p:cTn id="7" dur="500"/>
                                        <p:tgtEl>
                                          <p:spTgt spid="160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0771">
                                            <p:txEl>
                                              <p:pRg st="1" end="1"/>
                                            </p:txEl>
                                          </p:spTgt>
                                        </p:tgtEl>
                                        <p:attrNameLst>
                                          <p:attrName>style.visibility</p:attrName>
                                        </p:attrNameLst>
                                      </p:cBhvr>
                                      <p:to>
                                        <p:strVal val="visible"/>
                                      </p:to>
                                    </p:set>
                                    <p:animEffect transition="in" filter="fade">
                                      <p:cBhvr>
                                        <p:cTn id="12" dur="500"/>
                                        <p:tgtEl>
                                          <p:spTgt spid="16077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animEffect transition="in" filter="fade">
                                      <p:cBhvr>
                                        <p:cTn id="15" dur="500"/>
                                        <p:tgtEl>
                                          <p:spTgt spid="16077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0771">
                                            <p:txEl>
                                              <p:pRg st="3" end="3"/>
                                            </p:txEl>
                                          </p:spTgt>
                                        </p:tgtEl>
                                        <p:attrNameLst>
                                          <p:attrName>style.visibility</p:attrName>
                                        </p:attrNameLst>
                                      </p:cBhvr>
                                      <p:to>
                                        <p:strVal val="visible"/>
                                      </p:to>
                                    </p:set>
                                    <p:animEffect transition="in" filter="fade">
                                      <p:cBhvr>
                                        <p:cTn id="18" dur="500"/>
                                        <p:tgtEl>
                                          <p:spTgt spid="160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3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4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7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3366</TotalTime>
  <Words>3566</Words>
  <Application>Microsoft Office PowerPoint</Application>
  <PresentationFormat>On-screen Show (4:3)</PresentationFormat>
  <Paragraphs>403</Paragraphs>
  <Slides>84</Slides>
  <Notes>3</Notes>
  <HiddenSlides>0</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84</vt:i4>
      </vt:variant>
    </vt:vector>
  </HeadingPairs>
  <TitlesOfParts>
    <vt:vector size="103" baseType="lpstr">
      <vt:lpstr>Default Design</vt:lpstr>
      <vt:lpstr>1_Default Design</vt:lpstr>
      <vt:lpstr>2_Default Design</vt:lpstr>
      <vt:lpstr>3_Default Design</vt:lpstr>
      <vt:lpstr>7_Default Design</vt:lpstr>
      <vt:lpstr>9_Default Design</vt:lpstr>
      <vt:lpstr>10_Default Design</vt:lpstr>
      <vt:lpstr>11_Default Design</vt:lpstr>
      <vt:lpstr>15_Default Design</vt:lpstr>
      <vt:lpstr>16_Default Design</vt:lpstr>
      <vt:lpstr>18_Default Design</vt:lpstr>
      <vt:lpstr>19_Default Design</vt:lpstr>
      <vt:lpstr>22_Default Design</vt:lpstr>
      <vt:lpstr>23_Default Design</vt:lpstr>
      <vt:lpstr>24_Default Design</vt:lpstr>
      <vt:lpstr>8_Default Design</vt:lpstr>
      <vt:lpstr>27_Default Design</vt:lpstr>
      <vt:lpstr>Chart</vt:lpstr>
      <vt:lpstr>Slide</vt:lpstr>
      <vt:lpstr>Pluralistic counselling and psychotherapy</vt:lpstr>
      <vt:lpstr>1. Does one size fit all? </vt:lpstr>
      <vt:lpstr>Background</vt:lpstr>
      <vt:lpstr>Schools and schoolism</vt:lpstr>
      <vt:lpstr>1.1 Research evidence</vt:lpstr>
      <vt:lpstr>Different clients want different things</vt:lpstr>
      <vt:lpstr>Research evidence...</vt:lpstr>
      <vt:lpstr>Clients do better in their preferred therapies</vt:lpstr>
      <vt:lpstr>Different clients do better in different therapies</vt:lpstr>
      <vt:lpstr>Diversity at individual level</vt:lpstr>
      <vt:lpstr>Ashok: Helpful aspects of therapy</vt:lpstr>
      <vt:lpstr>Ashok: Helpful aspects of therapy</vt:lpstr>
      <vt:lpstr>1.2 Ethics of diversity</vt:lpstr>
      <vt:lpstr>Levinas: An openness to Otherness</vt:lpstr>
      <vt:lpstr>Most therapies strive to support individuation and autonomy</vt:lpstr>
      <vt:lpstr>Diverse therapeutic needs because diverse human values</vt:lpstr>
      <vt:lpstr>2. The pluralistic approach: An introduction</vt:lpstr>
      <vt:lpstr>Pluralistic approach </vt:lpstr>
      <vt:lpstr>The pluralistic approach strives to transcend ‘black-and-white’ dichotomies in the psychotherapy and counselling field, so that we can most fully engage with our clients in all their complexity and individuality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Pluralistic approach:  Basic assumption 1  Lots of different things can be helpful to clients</vt:lpstr>
      <vt:lpstr>Pluralistic approach:  Basic assumption 2  If we want to know what is most likely to help clients, we should explore it with them</vt:lpstr>
      <vt:lpstr>PowerPoint Presentation</vt:lpstr>
      <vt:lpstr>Pluralistic perspective</vt:lpstr>
      <vt:lpstr>Pluralistic practice</vt:lpstr>
      <vt:lpstr>PowerPoint Presentation</vt:lpstr>
      <vt:lpstr>PowerPoint Presentation</vt:lpstr>
      <vt:lpstr>Different forms of integration/ eclecticism</vt:lpstr>
      <vt:lpstr>PowerPoint Presentation</vt:lpstr>
      <vt:lpstr>PowerPoint Presentation</vt:lpstr>
      <vt:lpstr>3. Meeting the needs of individual clients</vt:lpstr>
      <vt:lpstr>3.1 Being clear about what we offer</vt:lpstr>
      <vt:lpstr>PowerPoint Presentation</vt:lpstr>
      <vt:lpstr>3.2 Beyond intuition</vt:lpstr>
      <vt:lpstr>Can we just trust our intuitive sense of what clients need? </vt:lpstr>
      <vt:lpstr>Comparison of clients’ perceptions, and therapists’ metaperceptions, of the therapists’ neuroticism (from Cooper, in press)</vt:lpstr>
      <vt:lpstr>Comparison of clients’ perceptions, and therapists’ metaperceptions, of the therapists’ agreeableness (from Cooper, in press)</vt:lpstr>
      <vt:lpstr>Client xxx, session 23 post-session feedback forms</vt:lpstr>
      <vt:lpstr>Client yyy, session 5 post-session feedback forms</vt:lpstr>
      <vt:lpstr>Client yyy, session 6:  Using the feedback</vt:lpstr>
      <vt:lpstr>It’s not just me….</vt:lpstr>
      <vt:lpstr>It’s not just me….</vt:lpstr>
      <vt:lpstr>And if you still think that doesn’t include you…</vt:lpstr>
      <vt:lpstr>The ‘20% rule’</vt:lpstr>
      <vt:lpstr>Why do we miss so much of what clients experience/want: Deference</vt:lpstr>
      <vt:lpstr>And what supervisees don’t say…</vt:lpstr>
      <vt:lpstr>3.3 Listening carefully</vt:lpstr>
      <vt:lpstr>Listening carefully to client</vt:lpstr>
      <vt:lpstr>3.4 Meta-therapeutic dialogue</vt:lpstr>
      <vt:lpstr>Meta-therapeutic dialogue</vt:lpstr>
      <vt:lpstr>Explore</vt:lpstr>
      <vt:lpstr>PowerPoint Presentation</vt:lpstr>
      <vt:lpstr>Co-constructing therapeutic methods I</vt:lpstr>
      <vt:lpstr>Co-constructing therapeutic methods II</vt:lpstr>
      <vt:lpstr>Marcel meta-communicating around formulation</vt:lpstr>
      <vt:lpstr>Session 3</vt:lpstr>
      <vt:lpstr>Session 3</vt:lpstr>
      <vt:lpstr>Session 3</vt:lpstr>
      <vt:lpstr>Helpful Aspects of Therapy</vt:lpstr>
      <vt:lpstr>Opportunities for meta-therapeutic dialogue I</vt:lpstr>
      <vt:lpstr>PowerPoint Presentation</vt:lpstr>
      <vt:lpstr>Opportunities for meta-therapeutic communication III</vt:lpstr>
      <vt:lpstr>Wants: Possible prompts</vt:lpstr>
      <vt:lpstr>Methods: Possible prompts</vt:lpstr>
      <vt:lpstr>Being pluralistic about meta-therapeutic communication</vt:lpstr>
      <vt:lpstr>3.5 Using measures to facilitate meta-therapeutic dialogue</vt:lpstr>
      <vt:lpstr>Feedback measures</vt:lpstr>
      <vt:lpstr>Therapy Personalisation Form</vt:lpstr>
      <vt:lpstr>PowerPoint Presentation</vt:lpstr>
      <vt:lpstr>Therapists’ experiences of using the TPF and TPF-A (Bowens, 2011)</vt:lpstr>
      <vt:lpstr>Client experience of TPF</vt:lpstr>
      <vt:lpstr>Debbie….</vt:lpstr>
      <vt:lpstr>Goal Assessment Form</vt:lpstr>
      <vt:lpstr>Work in progress</vt:lpstr>
      <vt:lpstr>Thank you</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Mick Cooper</dc:creator>
  <cp:lastModifiedBy>Mick Cooper</cp:lastModifiedBy>
  <cp:revision>221</cp:revision>
  <cp:lastPrinted>2012-01-25T16:38:28Z</cp:lastPrinted>
  <dcterms:created xsi:type="dcterms:W3CDTF">2006-04-29T08:36:16Z</dcterms:created>
  <dcterms:modified xsi:type="dcterms:W3CDTF">2012-09-21T12:40:37Z</dcterms:modified>
</cp:coreProperties>
</file>